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Bookman Old Style"/>
          <a:ea typeface="Bookman Old Style"/>
          <a:cs typeface="Bookman Old Styl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Bookman Old Style"/>
          <a:ea typeface="Bookman Old Style"/>
          <a:cs typeface="Bookman Old Styl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Bookman Old Style"/>
          <a:ea typeface="Bookman Old Style"/>
          <a:cs typeface="Bookman Old Styl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Bookman Old Style"/>
          <a:ea typeface="Bookman Old Style"/>
          <a:cs typeface="Bookman Old Styl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Bookman Old Style"/>
          <a:ea typeface="Bookman Old Style"/>
          <a:cs typeface="Bookman Old Styl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ookman Old Style"/>
          <a:ea typeface="Bookman Old Style"/>
          <a:cs typeface="Bookman Old Style"/>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Bookman Old Style"/>
          <a:ea typeface="Bookman Old Style"/>
          <a:cs typeface="Bookman Old Style"/>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ookman Old Style"/>
          <a:ea typeface="Bookman Old Style"/>
          <a:cs typeface="Bookman Old Styl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Bookman Old Style"/>
          <a:ea typeface="Bookman Old Style"/>
          <a:cs typeface="Bookman Old Styl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Bookman Old Style"/>
          <a:ea typeface="Bookman Old Style"/>
          <a:cs typeface="Bookman Old Styl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Bookman Old Style"/>
          <a:ea typeface="Bookman Old Style"/>
          <a:cs typeface="Bookman Old Styl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Bookman Old Style"/>
          <a:ea typeface="Bookman Old Style"/>
          <a:cs typeface="Bookman Old Style"/>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Bookman Old Style"/>
          <a:ea typeface="Bookman Old Style"/>
          <a:cs typeface="Bookman Old Styl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0" name="Shape 110"/>
          <p:cNvSpPr/>
          <p:nvPr>
            <p:ph type="sldImg"/>
          </p:nvPr>
        </p:nvSpPr>
        <p:spPr>
          <a:xfrm>
            <a:off x="1143000" y="685800"/>
            <a:ext cx="4572000" cy="3429000"/>
          </a:xfrm>
          <a:prstGeom prst="rect">
            <a:avLst/>
          </a:prstGeom>
        </p:spPr>
        <p:txBody>
          <a:bodyPr/>
          <a:lstStyle/>
          <a:p>
            <a:pPr/>
          </a:p>
        </p:txBody>
      </p:sp>
      <p:sp>
        <p:nvSpPr>
          <p:cNvPr id="111" name="Shape 1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3"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14"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15" name="Title Text"/>
          <p:cNvSpPr txBox="1"/>
          <p:nvPr>
            <p:ph type="title"/>
          </p:nvPr>
        </p:nvSpPr>
        <p:spPr>
          <a:xfrm>
            <a:off x="1050877" y="1322386"/>
            <a:ext cx="10363201" cy="1470026"/>
          </a:xfrm>
          <a:prstGeom prst="rect">
            <a:avLst/>
          </a:prstGeom>
        </p:spPr>
        <p:txBody>
          <a:bodyPr/>
          <a:lstStyle/>
          <a:p>
            <a:pPr/>
            <a:r>
              <a:t>Title Text</a:t>
            </a:r>
          </a:p>
        </p:txBody>
      </p:sp>
      <p:sp>
        <p:nvSpPr>
          <p:cNvPr id="16" name="Body Level One…"/>
          <p:cNvSpPr txBox="1"/>
          <p:nvPr>
            <p:ph type="body" sz="quarter" idx="1"/>
          </p:nvPr>
        </p:nvSpPr>
        <p:spPr>
          <a:xfrm>
            <a:off x="2032000" y="3326641"/>
            <a:ext cx="8534400" cy="1752601"/>
          </a:xfrm>
          <a:prstGeom prst="rect">
            <a:avLst/>
          </a:prstGeom>
        </p:spPr>
        <p:txBody>
          <a:bodyPr/>
          <a:lstStyle>
            <a:lvl1pPr marL="0" indent="0" algn="ctr">
              <a:spcBef>
                <a:spcPts val="400"/>
              </a:spcBef>
              <a:buSzTx/>
              <a:buFontTx/>
              <a:buNone/>
              <a:defRPr b="1" sz="2000">
                <a:solidFill>
                  <a:srgbClr val="17375E"/>
                </a:solidFill>
              </a:defRPr>
            </a:lvl1pPr>
            <a:lvl2pPr marL="0" indent="457200" algn="ctr">
              <a:spcBef>
                <a:spcPts val="400"/>
              </a:spcBef>
              <a:buSzTx/>
              <a:buFontTx/>
              <a:buNone/>
              <a:defRPr b="1" sz="2000">
                <a:solidFill>
                  <a:srgbClr val="17375E"/>
                </a:solidFill>
              </a:defRPr>
            </a:lvl2pPr>
            <a:lvl3pPr marL="0" indent="914400" algn="ctr">
              <a:spcBef>
                <a:spcPts val="400"/>
              </a:spcBef>
              <a:buSzTx/>
              <a:buFontTx/>
              <a:buNone/>
              <a:defRPr b="1" sz="2000">
                <a:solidFill>
                  <a:srgbClr val="17375E"/>
                </a:solidFill>
              </a:defRPr>
            </a:lvl3pPr>
            <a:lvl4pPr marL="0" indent="1371600" algn="ctr">
              <a:spcBef>
                <a:spcPts val="400"/>
              </a:spcBef>
              <a:buSzTx/>
              <a:buFontTx/>
              <a:buNone/>
              <a:defRPr b="1" sz="2000">
                <a:solidFill>
                  <a:srgbClr val="17375E"/>
                </a:solidFill>
              </a:defRPr>
            </a:lvl4pPr>
            <a:lvl5pPr marL="0" indent="1828800" algn="ctr">
              <a:spcBef>
                <a:spcPts val="400"/>
              </a:spcBef>
              <a:buSzTx/>
              <a:buFontTx/>
              <a:buNone/>
              <a:defRPr b="1" sz="2000">
                <a:solidFill>
                  <a:srgbClr val="17375E"/>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3"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34"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35" name="Title Text"/>
          <p:cNvSpPr txBox="1"/>
          <p:nvPr>
            <p:ph type="title"/>
          </p:nvPr>
        </p:nvSpPr>
        <p:spPr>
          <a:xfrm>
            <a:off x="963084" y="4406903"/>
            <a:ext cx="10363201" cy="1362076"/>
          </a:xfrm>
          <a:prstGeom prst="rect">
            <a:avLst/>
          </a:prstGeom>
        </p:spPr>
        <p:txBody>
          <a:bodyPr anchor="t"/>
          <a:lstStyle>
            <a:lvl1pPr>
              <a:defRPr cap="all" sz="4000">
                <a:solidFill>
                  <a:srgbClr val="FF0000"/>
                </a:solidFill>
              </a:defRPr>
            </a:lvl1pPr>
          </a:lstStyle>
          <a:p>
            <a:pPr/>
            <a:r>
              <a:t>Title Text</a:t>
            </a:r>
          </a:p>
        </p:txBody>
      </p:sp>
      <p:sp>
        <p:nvSpPr>
          <p:cNvPr id="36" name="Body Level One…"/>
          <p:cNvSpPr txBox="1"/>
          <p:nvPr>
            <p:ph type="body" sz="quarter" idx="1"/>
          </p:nvPr>
        </p:nvSpPr>
        <p:spPr>
          <a:xfrm>
            <a:off x="963084" y="2906713"/>
            <a:ext cx="103632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44"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45"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46" name="Title Text"/>
          <p:cNvSpPr txBox="1"/>
          <p:nvPr>
            <p:ph type="title"/>
          </p:nvPr>
        </p:nvSpPr>
        <p:spPr>
          <a:prstGeom prst="rect">
            <a:avLst/>
          </a:prstGeom>
        </p:spPr>
        <p:txBody>
          <a:bodyPr/>
          <a:lstStyle>
            <a:lvl1pPr>
              <a:defRPr>
                <a:solidFill>
                  <a:srgbClr val="FF0000"/>
                </a:solidFill>
              </a:defRPr>
            </a:lvl1pPr>
          </a:lstStyle>
          <a:p>
            <a:pPr/>
            <a:r>
              <a:t>Title Text</a:t>
            </a:r>
          </a:p>
        </p:txBody>
      </p:sp>
      <p:sp>
        <p:nvSpPr>
          <p:cNvPr id="47" name="Body Level One…"/>
          <p:cNvSpPr txBox="1"/>
          <p:nvPr>
            <p:ph type="body" sz="half" idx="1"/>
          </p:nvPr>
        </p:nvSpPr>
        <p:spPr>
          <a:xfrm>
            <a:off x="609600" y="1600203"/>
            <a:ext cx="53848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55"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56"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57" name="Title Text"/>
          <p:cNvSpPr txBox="1"/>
          <p:nvPr>
            <p:ph type="title"/>
          </p:nvPr>
        </p:nvSpPr>
        <p:spPr>
          <a:xfrm>
            <a:off x="859367" y="304800"/>
            <a:ext cx="10668001" cy="487363"/>
          </a:xfrm>
          <a:prstGeom prst="rect">
            <a:avLst/>
          </a:prstGeom>
        </p:spPr>
        <p:txBody>
          <a:bodyPr/>
          <a:lstStyle>
            <a:lvl1pPr>
              <a:defRPr>
                <a:solidFill>
                  <a:srgbClr val="FF0000"/>
                </a:solidFill>
              </a:defRPr>
            </a:lvl1pPr>
          </a:lstStyle>
          <a:p>
            <a:pPr/>
            <a:r>
              <a:t>Title Text</a:t>
            </a:r>
          </a:p>
        </p:txBody>
      </p:sp>
      <p:sp>
        <p:nvSpPr>
          <p:cNvPr id="58" name="Body Level One…"/>
          <p:cNvSpPr txBox="1"/>
          <p:nvPr>
            <p:ph type="body" sz="quarter" idx="1"/>
          </p:nvPr>
        </p:nvSpPr>
        <p:spPr>
          <a:xfrm>
            <a:off x="609600" y="1535112"/>
            <a:ext cx="5386917" cy="639763"/>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pPr/>
            <a:r>
              <a:t>Body Level One</a:t>
            </a:r>
          </a:p>
          <a:p>
            <a:pPr lvl="1"/>
            <a:r>
              <a:t>Body Level Two</a:t>
            </a:r>
          </a:p>
          <a:p>
            <a:pPr lvl="2"/>
            <a:r>
              <a:t>Body Level Three</a:t>
            </a:r>
          </a:p>
          <a:p>
            <a:pPr lvl="3"/>
            <a:r>
              <a:t>Body Level Four</a:t>
            </a:r>
          </a:p>
          <a:p>
            <a:pPr lvl="4"/>
            <a:r>
              <a:t>Body Level Five</a:t>
            </a:r>
          </a:p>
        </p:txBody>
      </p:sp>
      <p:sp>
        <p:nvSpPr>
          <p:cNvPr id="59" name="Text Placeholder 4"/>
          <p:cNvSpPr/>
          <p:nvPr>
            <p:ph type="body" sz="quarter" idx="21"/>
          </p:nvPr>
        </p:nvSpPr>
        <p:spPr>
          <a:xfrm>
            <a:off x="6193368" y="1535112"/>
            <a:ext cx="5389034" cy="639763"/>
          </a:xfrm>
          <a:prstGeom prst="rect">
            <a:avLst/>
          </a:prstGeom>
        </p:spPr>
        <p:txBody>
          <a:bodyPr anchor="b"/>
          <a:lstStyle/>
          <a:p>
            <a:pPr marL="0" indent="0">
              <a:buSzTx/>
              <a:buFontTx/>
              <a:buNone/>
              <a:defRPr b="1"/>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67"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68"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69" name="Title Text"/>
          <p:cNvSpPr txBox="1"/>
          <p:nvPr>
            <p:ph type="title"/>
          </p:nvPr>
        </p:nvSpPr>
        <p:spPr>
          <a:xfrm>
            <a:off x="3860800" y="274638"/>
            <a:ext cx="7721600" cy="487363"/>
          </a:xfrm>
          <a:prstGeom prst="rect">
            <a:avLst/>
          </a:prstGeom>
        </p:spPr>
        <p:txBody>
          <a:bodyPr/>
          <a:lstStyle>
            <a:lvl1pPr>
              <a:defRPr>
                <a:solidFill>
                  <a:srgbClr val="FF0000"/>
                </a:solidFill>
              </a:defRPr>
            </a:lvl1pPr>
          </a:lstStyle>
          <a:p>
            <a:pPr/>
            <a:r>
              <a:t>Title Text</a:t>
            </a:r>
          </a:p>
        </p:txBody>
      </p:sp>
      <p:pic>
        <p:nvPicPr>
          <p:cNvPr id="70" name="Picture 3" descr="Picture 3"/>
          <p:cNvPicPr>
            <a:picLocks noChangeAspect="1"/>
          </p:cNvPicPr>
          <p:nvPr/>
        </p:nvPicPr>
        <p:blipFill>
          <a:blip r:embed="rId3">
            <a:extLst/>
          </a:blip>
          <a:stretch>
            <a:fillRect/>
          </a:stretch>
        </p:blipFill>
        <p:spPr>
          <a:xfrm>
            <a:off x="2505208" y="139873"/>
            <a:ext cx="9686795" cy="698327"/>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8"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79"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87"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88"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89" name="Title Text"/>
          <p:cNvSpPr txBox="1"/>
          <p:nvPr>
            <p:ph type="title"/>
          </p:nvPr>
        </p:nvSpPr>
        <p:spPr>
          <a:xfrm>
            <a:off x="609601" y="273050"/>
            <a:ext cx="4011085" cy="1162050"/>
          </a:xfrm>
          <a:prstGeom prst="rect">
            <a:avLst/>
          </a:prstGeom>
        </p:spPr>
        <p:txBody>
          <a:bodyPr anchor="b"/>
          <a:lstStyle>
            <a:lvl1pPr>
              <a:defRPr sz="2000">
                <a:solidFill>
                  <a:srgbClr val="FF0000"/>
                </a:solidFill>
              </a:defRPr>
            </a:lvl1pPr>
          </a:lstStyle>
          <a:p>
            <a:pPr/>
            <a:r>
              <a:t>Title Text</a:t>
            </a:r>
          </a:p>
        </p:txBody>
      </p:sp>
      <p:sp>
        <p:nvSpPr>
          <p:cNvPr id="90" name="Body Level One…"/>
          <p:cNvSpPr txBox="1"/>
          <p:nvPr>
            <p:ph type="body" idx="1"/>
          </p:nvPr>
        </p:nvSpPr>
        <p:spPr>
          <a:xfrm>
            <a:off x="4766733" y="273053"/>
            <a:ext cx="6815667" cy="5853113"/>
          </a:xfrm>
          <a:prstGeom prst="rect">
            <a:avLst/>
          </a:prstGeom>
        </p:spPr>
        <p:txBody>
          <a:bodyPr/>
          <a:lstStyle>
            <a:lvl1pPr>
              <a:spcBef>
                <a:spcPts val="700"/>
              </a:spcBef>
              <a:defRPr sz="3200"/>
            </a:lvl1pPr>
            <a:lvl2pPr marL="783771" indent="-326571">
              <a:spcBef>
                <a:spcPts val="700"/>
              </a:spcBef>
              <a:defRPr sz="3200"/>
            </a:lvl2pPr>
            <a:lvl3pPr>
              <a:spcBef>
                <a:spcPts val="700"/>
              </a:spcBef>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1" name="Text Placeholder 3"/>
          <p:cNvSpPr/>
          <p:nvPr>
            <p:ph type="body" sz="half" idx="21"/>
          </p:nvPr>
        </p:nvSpPr>
        <p:spPr>
          <a:xfrm>
            <a:off x="609601" y="1435103"/>
            <a:ext cx="4011085" cy="4691063"/>
          </a:xfrm>
          <a:prstGeom prst="rect">
            <a:avLst/>
          </a:prstGeom>
        </p:spPr>
        <p:txBody>
          <a:bodyPr/>
          <a:lstStyle/>
          <a:p>
            <a:pPr marL="0" indent="0">
              <a:spcBef>
                <a:spcPts val="300"/>
              </a:spcBef>
              <a:buSzTx/>
              <a:buFontTx/>
              <a:buNone/>
              <a:defRPr sz="1400"/>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99"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100"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101" name="Title Text"/>
          <p:cNvSpPr txBox="1"/>
          <p:nvPr>
            <p:ph type="title"/>
          </p:nvPr>
        </p:nvSpPr>
        <p:spPr>
          <a:xfrm>
            <a:off x="2389716" y="4800600"/>
            <a:ext cx="7315201" cy="566738"/>
          </a:xfrm>
          <a:prstGeom prst="rect">
            <a:avLst/>
          </a:prstGeom>
        </p:spPr>
        <p:txBody>
          <a:bodyPr anchor="b"/>
          <a:lstStyle>
            <a:lvl1pPr>
              <a:defRPr sz="2000">
                <a:solidFill>
                  <a:srgbClr val="FF0000"/>
                </a:solidFill>
              </a:defRPr>
            </a:lvl1pPr>
          </a:lstStyle>
          <a:p>
            <a:pPr/>
            <a:r>
              <a:t>Title Text</a:t>
            </a:r>
          </a:p>
        </p:txBody>
      </p:sp>
      <p:sp>
        <p:nvSpPr>
          <p:cNvPr id="102" name="Picture Placeholder 2"/>
          <p:cNvSpPr/>
          <p:nvPr>
            <p:ph type="pic" sz="half" idx="21"/>
          </p:nvPr>
        </p:nvSpPr>
        <p:spPr>
          <a:xfrm>
            <a:off x="2389716" y="612775"/>
            <a:ext cx="7315201" cy="4114800"/>
          </a:xfrm>
          <a:prstGeom prst="rect">
            <a:avLst/>
          </a:prstGeom>
        </p:spPr>
        <p:txBody>
          <a:bodyPr lIns="91439" rIns="91439">
            <a:noAutofit/>
          </a:bodyPr>
          <a:lstStyle/>
          <a:p>
            <a:pPr/>
          </a:p>
        </p:txBody>
      </p:sp>
      <p:sp>
        <p:nvSpPr>
          <p:cNvPr id="103" name="Body Level One…"/>
          <p:cNvSpPr txBox="1"/>
          <p:nvPr>
            <p:ph type="body" sz="quarter" idx="1"/>
          </p:nvPr>
        </p:nvSpPr>
        <p:spPr>
          <a:xfrm>
            <a:off x="2389716" y="5367337"/>
            <a:ext cx="73152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6"/>
          <p:cNvSpPr/>
          <p:nvPr/>
        </p:nvSpPr>
        <p:spPr>
          <a:xfrm>
            <a:off x="812800" y="914400"/>
            <a:ext cx="10668000" cy="0"/>
          </a:xfrm>
          <a:prstGeom prst="line">
            <a:avLst/>
          </a:prstGeom>
          <a:ln w="57150">
            <a:solidFill>
              <a:srgbClr val="000000"/>
            </a:solidFill>
          </a:ln>
        </p:spPr>
        <p:txBody>
          <a:bodyPr lIns="45719" rIns="45719"/>
          <a:lstStyle/>
          <a:p>
            <a:pPr/>
          </a:p>
        </p:txBody>
      </p:sp>
      <p:pic>
        <p:nvPicPr>
          <p:cNvPr id="3" name="Picture 7" descr="Picture 7"/>
          <p:cNvPicPr>
            <a:picLocks noChangeAspect="1"/>
          </p:cNvPicPr>
          <p:nvPr/>
        </p:nvPicPr>
        <p:blipFill>
          <a:blip r:embed="rId2">
            <a:extLst/>
          </a:blip>
          <a:srcRect l="0" t="0" r="0" b="18045"/>
          <a:stretch>
            <a:fillRect/>
          </a:stretch>
        </p:blipFill>
        <p:spPr>
          <a:xfrm>
            <a:off x="0" y="5991366"/>
            <a:ext cx="12192000" cy="866634"/>
          </a:xfrm>
          <a:prstGeom prst="rect">
            <a:avLst/>
          </a:prstGeom>
          <a:ln w="12700">
            <a:miter lim="400000"/>
          </a:ln>
        </p:spPr>
      </p:pic>
      <p:sp>
        <p:nvSpPr>
          <p:cNvPr id="4" name="Title Text"/>
          <p:cNvSpPr txBox="1"/>
          <p:nvPr>
            <p:ph type="title"/>
          </p:nvPr>
        </p:nvSpPr>
        <p:spPr>
          <a:xfrm>
            <a:off x="812800" y="274638"/>
            <a:ext cx="10668000" cy="4873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5" name="Body Level One…"/>
          <p:cNvSpPr txBox="1"/>
          <p:nvPr>
            <p:ph type="body" idx="1"/>
          </p:nvPr>
        </p:nvSpPr>
        <p:spPr>
          <a:xfrm>
            <a:off x="812800" y="1143000"/>
            <a:ext cx="10668000" cy="49529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284485" y="6397945"/>
            <a:ext cx="297916" cy="281941"/>
          </a:xfrm>
          <a:prstGeom prst="rect">
            <a:avLst/>
          </a:prstGeom>
          <a:ln w="12700">
            <a:miter lim="400000"/>
          </a:ln>
        </p:spPr>
        <p:txBody>
          <a:bodyPr wrap="none" lIns="45719" rIns="45719" anchor="ctr">
            <a:spAutoFit/>
          </a:bodyPr>
          <a:lstStyle>
            <a:lvl1pPr algn="r">
              <a:defRPr sz="1200">
                <a:solidFill>
                  <a:srgbClr val="888888"/>
                </a:solidFill>
                <a:latin typeface="Verdana"/>
                <a:ea typeface="Verdana"/>
                <a:cs typeface="Verdana"/>
                <a:sym typeface="Verdan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17375E"/>
          </a:solidFill>
          <a:uFillTx/>
          <a:latin typeface="Verdana"/>
          <a:ea typeface="Verdana"/>
          <a:cs typeface="Verdana"/>
          <a:sym typeface="Verdana"/>
        </a:defRPr>
      </a:lvl9pPr>
    </p:titleStyle>
    <p:bodyStyle>
      <a:lvl1pPr marL="342900" marR="0" indent="-34290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1pPr>
      <a:lvl2pPr marL="800100" marR="0" indent="-34290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2pPr>
      <a:lvl3pPr marL="1219200" marR="0" indent="-30480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3pPr>
      <a:lvl4pPr marL="1714500" marR="0" indent="-34290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4pPr>
      <a:lvl5pPr marL="2171700" marR="0" indent="-34290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5pPr>
      <a:lvl6pPr marL="2560320" marR="0" indent="-27432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6pPr>
      <a:lvl7pPr marL="3017520" marR="0" indent="-27432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7pPr>
      <a:lvl8pPr marL="3474720" marR="0" indent="-27432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8pPr>
      <a:lvl9pPr marL="3931920" marR="0" indent="-274320" algn="l" defTabSz="914400"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clanthology.org/2020.acl-main.350/" TargetMode="External"/><Relationship Id="rId3" Type="http://schemas.openxmlformats.org/officeDocument/2006/relationships/hyperlink" Target="https://aclanthology.org/2020.acl-main.350/?utm_source=chatgpt.com" TargetMode="External"/><Relationship Id="rId4" Type="http://schemas.openxmlformats.org/officeDocument/2006/relationships/hyperlink" Target="https://link.springer.com/article/10.1007/s10639-023-12219-0" TargetMode="External"/><Relationship Id="rId5" Type="http://schemas.openxmlformats.org/officeDocument/2006/relationships/hyperlink" Target="https://link.springer.com/article/10.1007/s10639-023-12219-0?utm_source=chatgpt.com" TargetMode="External"/><Relationship Id="rId6" Type="http://schemas.openxmlformats.org/officeDocument/2006/relationships/hyperlink" Target="https://ijrpr.com/uploads/V5ISSUE6/IJRPR30190.pdf" TargetMode="External"/><Relationship Id="rId7" Type="http://schemas.openxmlformats.org/officeDocument/2006/relationships/hyperlink" Target="https://ijrpr.com/uploads/V5ISSUE6/IJRPR30190.pdf?utm_source=chatgpt.com" TargetMode="External"/><Relationship Id="rId8" Type="http://schemas.openxmlformats.org/officeDocument/2006/relationships/hyperlink" Target="https://doi.org/10.1016/j.jchi.2023.01.002" TargetMode="External"/><Relationship Id="rId9" Type="http://schemas.openxmlformats.org/officeDocument/2006/relationships/hyperlink" Target="https://doi.org/10.1016/j.jaih.2022.04.003"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Google Shape;87;p13"/>
          <p:cNvSpPr txBox="1"/>
          <p:nvPr>
            <p:ph type="ctrTitle"/>
          </p:nvPr>
        </p:nvSpPr>
        <p:spPr>
          <a:xfrm>
            <a:off x="790422" y="898291"/>
            <a:ext cx="10363201" cy="962899"/>
          </a:xfrm>
          <a:prstGeom prst="rect">
            <a:avLst/>
          </a:prstGeom>
        </p:spPr>
        <p:txBody>
          <a:bodyPr lIns="45699" tIns="45699" rIns="45699" bIns="45699"/>
          <a:lstStyle>
            <a:lvl1pPr marL="2540" marR="186689" indent="208914" algn="ctr">
              <a:lnSpc>
                <a:spcPct val="150000"/>
              </a:lnSpc>
              <a:defRPr sz="3600">
                <a:latin typeface="Times New Roman"/>
                <a:ea typeface="Times New Roman"/>
                <a:cs typeface="Times New Roman"/>
                <a:sym typeface="Times New Roman"/>
              </a:defRPr>
            </a:lvl1pPr>
          </a:lstStyle>
          <a:p>
            <a:pPr/>
            <a:r>
              <a:t>Video Translation Software</a:t>
            </a:r>
          </a:p>
        </p:txBody>
      </p:sp>
      <p:sp>
        <p:nvSpPr>
          <p:cNvPr id="114" name="Google Shape;88;p13"/>
          <p:cNvSpPr txBox="1"/>
          <p:nvPr>
            <p:ph type="subTitle" sz="quarter" idx="1"/>
          </p:nvPr>
        </p:nvSpPr>
        <p:spPr>
          <a:xfrm>
            <a:off x="709548" y="2032000"/>
            <a:ext cx="3970500" cy="552301"/>
          </a:xfrm>
          <a:prstGeom prst="rect">
            <a:avLst/>
          </a:prstGeom>
        </p:spPr>
        <p:txBody>
          <a:bodyPr lIns="45699" tIns="45699" rIns="45699" bIns="45699"/>
          <a:lstStyle>
            <a:lvl1pPr algn="l">
              <a:spcBef>
                <a:spcPts val="0"/>
              </a:spcBef>
              <a:defRPr>
                <a:latin typeface="Times New Roman"/>
                <a:ea typeface="Times New Roman"/>
                <a:cs typeface="Times New Roman"/>
                <a:sym typeface="Times New Roman"/>
              </a:defRPr>
            </a:lvl1pPr>
          </a:lstStyle>
          <a:p>
            <a:pPr/>
            <a:r>
              <a:t>       Batch Number: CSE-G132</a:t>
            </a:r>
          </a:p>
        </p:txBody>
      </p:sp>
      <p:sp>
        <p:nvSpPr>
          <p:cNvPr id="115" name="Google Shape;90;p13"/>
          <p:cNvSpPr txBox="1"/>
          <p:nvPr/>
        </p:nvSpPr>
        <p:spPr>
          <a:xfrm>
            <a:off x="6866401" y="2513339"/>
            <a:ext cx="5082369" cy="202904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lgn="ctr">
              <a:defRPr b="1" sz="2400">
                <a:solidFill>
                  <a:srgbClr val="17365D"/>
                </a:solidFill>
                <a:latin typeface="Times New Roman"/>
                <a:ea typeface="Times New Roman"/>
                <a:cs typeface="Times New Roman"/>
                <a:sym typeface="Times New Roman"/>
              </a:defRPr>
            </a:pPr>
            <a:r>
              <a:t>Under the Supervision of,</a:t>
            </a:r>
            <a:endParaRPr sz="1600"/>
          </a:p>
          <a:p>
            <a:pPr algn="ctr">
              <a:spcBef>
                <a:spcPts val="300"/>
              </a:spcBef>
              <a:defRPr b="1" sz="2000">
                <a:solidFill>
                  <a:srgbClr val="1F497D"/>
                </a:solidFill>
                <a:latin typeface="Times New Roman"/>
                <a:ea typeface="Times New Roman"/>
                <a:cs typeface="Times New Roman"/>
                <a:sym typeface="Times New Roman"/>
              </a:defRPr>
            </a:pPr>
            <a:r>
              <a:t>Dr. Serin V Simpson</a:t>
            </a:r>
          </a:p>
          <a:p>
            <a:pPr algn="ctr">
              <a:spcBef>
                <a:spcPts val="300"/>
              </a:spcBef>
              <a:defRPr b="1" sz="2000">
                <a:solidFill>
                  <a:srgbClr val="17365D"/>
                </a:solidFill>
                <a:latin typeface="Times New Roman"/>
                <a:ea typeface="Times New Roman"/>
                <a:cs typeface="Times New Roman"/>
                <a:sym typeface="Times New Roman"/>
              </a:defRPr>
            </a:pPr>
            <a:r>
              <a:t> Assistant Professor</a:t>
            </a:r>
            <a:endParaRPr sz="1600"/>
          </a:p>
          <a:p>
            <a:pPr algn="ctr">
              <a:spcBef>
                <a:spcPts val="300"/>
              </a:spcBef>
              <a:defRPr b="1" sz="2000">
                <a:solidFill>
                  <a:srgbClr val="17365D"/>
                </a:solidFill>
                <a:latin typeface="Times New Roman"/>
                <a:ea typeface="Times New Roman"/>
                <a:cs typeface="Times New Roman"/>
                <a:sym typeface="Times New Roman"/>
              </a:defRPr>
            </a:pPr>
            <a:r>
              <a:t>School of Computer Science and Engineering</a:t>
            </a:r>
            <a:endParaRPr sz="1600"/>
          </a:p>
          <a:p>
            <a:pPr algn="ctr">
              <a:spcBef>
                <a:spcPts val="300"/>
              </a:spcBef>
              <a:defRPr b="1" sz="2000">
                <a:solidFill>
                  <a:srgbClr val="17365D"/>
                </a:solidFill>
                <a:latin typeface="Times New Roman"/>
                <a:ea typeface="Times New Roman"/>
                <a:cs typeface="Times New Roman"/>
                <a:sym typeface="Times New Roman"/>
              </a:defRPr>
            </a:pPr>
            <a:r>
              <a:t>Presidency University</a:t>
            </a:r>
            <a:endParaRPr sz="1600"/>
          </a:p>
        </p:txBody>
      </p:sp>
      <p:sp>
        <p:nvSpPr>
          <p:cNvPr id="116" name="Google Shape;91;p13"/>
          <p:cNvSpPr txBox="1"/>
          <p:nvPr/>
        </p:nvSpPr>
        <p:spPr>
          <a:xfrm>
            <a:off x="4032497" y="334089"/>
            <a:ext cx="3879051" cy="552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lgn="ctr" defTabSz="868680">
              <a:lnSpc>
                <a:spcPct val="80000"/>
              </a:lnSpc>
              <a:defRPr b="1" sz="1615">
                <a:solidFill>
                  <a:srgbClr val="17365D"/>
                </a:solidFill>
                <a:latin typeface="Times New Roman"/>
                <a:ea typeface="Times New Roman"/>
                <a:cs typeface="Times New Roman"/>
                <a:sym typeface="Times New Roman"/>
              </a:defRPr>
            </a:pPr>
            <a:r>
              <a:t>PIP4004 University Project</a:t>
            </a:r>
            <a:endParaRPr sz="1425"/>
          </a:p>
          <a:p>
            <a:pPr algn="ctr" defTabSz="868680">
              <a:lnSpc>
                <a:spcPct val="80000"/>
              </a:lnSpc>
              <a:spcBef>
                <a:spcPts val="200"/>
              </a:spcBef>
              <a:defRPr b="1" sz="1615">
                <a:solidFill>
                  <a:srgbClr val="17365D"/>
                </a:solidFill>
                <a:latin typeface="Times New Roman"/>
                <a:ea typeface="Times New Roman"/>
                <a:cs typeface="Times New Roman"/>
                <a:sym typeface="Times New Roman"/>
              </a:defRPr>
            </a:pPr>
            <a:r>
              <a:t>Final Review</a:t>
            </a:r>
          </a:p>
        </p:txBody>
      </p:sp>
      <p:sp>
        <p:nvSpPr>
          <p:cNvPr id="117" name="Google Shape;91;p13"/>
          <p:cNvSpPr txBox="1"/>
          <p:nvPr/>
        </p:nvSpPr>
        <p:spPr>
          <a:xfrm>
            <a:off x="1137405" y="4533900"/>
            <a:ext cx="10638757" cy="124901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000">
                <a:solidFill>
                  <a:schemeClr val="accent1"/>
                </a:solidFill>
                <a:latin typeface="Times New Roman"/>
                <a:ea typeface="Times New Roman"/>
                <a:cs typeface="Times New Roman"/>
                <a:sym typeface="Times New Roman"/>
              </a:defRPr>
            </a:pPr>
            <a:r>
              <a:t>Name of the Program: </a:t>
            </a:r>
            <a:r>
              <a:rPr>
                <a:solidFill>
                  <a:srgbClr val="000000"/>
                </a:solidFill>
              </a:rPr>
              <a:t>CSE</a:t>
            </a:r>
            <a:endParaRPr>
              <a:solidFill>
                <a:srgbClr val="000000"/>
              </a:solidFill>
            </a:endParaRPr>
          </a:p>
          <a:p>
            <a:pPr>
              <a:defRPr b="1" sz="2000">
                <a:solidFill>
                  <a:schemeClr val="accent1"/>
                </a:solidFill>
                <a:latin typeface="Times New Roman"/>
                <a:ea typeface="Times New Roman"/>
                <a:cs typeface="Times New Roman"/>
                <a:sym typeface="Times New Roman"/>
              </a:defRPr>
            </a:pPr>
            <a:r>
              <a:t>Name of the HoD: </a:t>
            </a:r>
            <a:r>
              <a:rPr>
                <a:solidFill>
                  <a:srgbClr val="000000"/>
                </a:solidFill>
              </a:rPr>
              <a:t>Dr. Asif Mohammed H.B</a:t>
            </a:r>
            <a:endParaRPr>
              <a:solidFill>
                <a:srgbClr val="000000"/>
              </a:solidFill>
            </a:endParaRPr>
          </a:p>
          <a:p>
            <a:pPr>
              <a:defRPr b="1" sz="2000">
                <a:solidFill>
                  <a:schemeClr val="accent1"/>
                </a:solidFill>
                <a:latin typeface="Times New Roman"/>
                <a:ea typeface="Times New Roman"/>
                <a:cs typeface="Times New Roman"/>
                <a:sym typeface="Times New Roman"/>
              </a:defRPr>
            </a:pPr>
            <a:r>
              <a:t>Name of the Program Project Coordinator:</a:t>
            </a:r>
          </a:p>
          <a:p>
            <a:pPr>
              <a:defRPr b="1" sz="2000">
                <a:solidFill>
                  <a:schemeClr val="accent1"/>
                </a:solidFill>
                <a:latin typeface="Times New Roman"/>
                <a:ea typeface="Times New Roman"/>
                <a:cs typeface="Times New Roman"/>
                <a:sym typeface="Times New Roman"/>
              </a:defRPr>
            </a:pPr>
            <a:r>
              <a:t>Name of the School Project Coordinators: </a:t>
            </a:r>
            <a:r>
              <a:rPr>
                <a:solidFill>
                  <a:srgbClr val="000000"/>
                </a:solidFill>
              </a:rPr>
              <a:t>Dr. Sampath A K </a:t>
            </a:r>
          </a:p>
        </p:txBody>
      </p:sp>
      <p:graphicFrame>
        <p:nvGraphicFramePr>
          <p:cNvPr id="118" name="Google Shape;89;p13"/>
          <p:cNvGraphicFramePr/>
          <p:nvPr/>
        </p:nvGraphicFramePr>
        <p:xfrm>
          <a:off x="677324" y="2513339"/>
          <a:ext cx="5418677" cy="192722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572408"/>
                <a:gridCol w="2846267"/>
              </a:tblGrid>
              <a:tr h="385444">
                <a:tc>
                  <a:txBody>
                    <a:bodyPr/>
                    <a:lstStyle/>
                    <a:p>
                      <a:pPr lvl="1" indent="0" algn="ctr">
                        <a:defRPr sz="1800">
                          <a:solidFill>
                            <a:srgbClr val="17365D"/>
                          </a:solidFill>
                          <a:latin typeface="Times New Roman"/>
                          <a:ea typeface="Times New Roman"/>
                          <a:cs typeface="Times New Roman"/>
                          <a:sym typeface="Times New Roman"/>
                        </a:defRPr>
                      </a:pPr>
                      <a:r>
                        <a:t>Roll Number</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c>
                  <a:txBody>
                    <a:bodyPr/>
                    <a:lstStyle/>
                    <a:p>
                      <a:pPr algn="l">
                        <a:defRPr b="0" sz="1800">
                          <a:solidFill>
                            <a:srgbClr val="000000"/>
                          </a:solidFill>
                        </a:defRPr>
                      </a:pPr>
                      <a:r>
                        <a:rPr b="1">
                          <a:solidFill>
                            <a:srgbClr val="17365D"/>
                          </a:solidFill>
                          <a:latin typeface="Times New Roman"/>
                          <a:ea typeface="Times New Roman"/>
                          <a:cs typeface="Times New Roman"/>
                          <a:sym typeface="Times New Roman"/>
                        </a:rPr>
                        <a:t>Student Name</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r>
              <a:tr h="385444">
                <a:tc>
                  <a:txBody>
                    <a:bodyPr/>
                    <a:lstStyle/>
                    <a:p>
                      <a:pPr algn="ctr">
                        <a:defRPr sz="1800"/>
                      </a:pPr>
                      <a:r>
                        <a:rPr>
                          <a:latin typeface="Times New Roman"/>
                          <a:ea typeface="Times New Roman"/>
                          <a:cs typeface="Times New Roman"/>
                          <a:sym typeface="Times New Roman"/>
                        </a:rPr>
                        <a:t>20211CSE0880</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c>
                  <a:txBody>
                    <a:bodyPr/>
                    <a:lstStyle/>
                    <a:p>
                      <a:pPr algn="just">
                        <a:defRPr sz="1800"/>
                      </a:pPr>
                      <a:r>
                        <a:rPr>
                          <a:latin typeface="Times New Roman"/>
                          <a:ea typeface="Times New Roman"/>
                          <a:cs typeface="Times New Roman"/>
                          <a:sym typeface="Times New Roman"/>
                        </a:rPr>
                        <a:t>T Srujan Bisneer</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r>
              <a:tr h="385444">
                <a:tc>
                  <a:txBody>
                    <a:bodyPr/>
                    <a:lstStyle/>
                    <a:p>
                      <a:pPr algn="ctr">
                        <a:defRPr sz="1800"/>
                      </a:pPr>
                      <a:r>
                        <a:rPr>
                          <a:latin typeface="Times New Roman"/>
                          <a:ea typeface="Times New Roman"/>
                          <a:cs typeface="Times New Roman"/>
                          <a:sym typeface="Times New Roman"/>
                        </a:rPr>
                        <a:t>20211CSE0833</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c>
                  <a:txBody>
                    <a:bodyPr/>
                    <a:lstStyle/>
                    <a:p>
                      <a:pPr algn="just">
                        <a:defRPr sz="1800"/>
                      </a:pPr>
                      <a:r>
                        <a:rPr>
                          <a:latin typeface="Times New Roman"/>
                          <a:ea typeface="Times New Roman"/>
                          <a:cs typeface="Times New Roman"/>
                          <a:sym typeface="Times New Roman"/>
                        </a:rPr>
                        <a:t>Vicky Raj V</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r>
              <a:tr h="385444">
                <a:tc>
                  <a:txBody>
                    <a:bodyPr/>
                    <a:lstStyle/>
                    <a:p>
                      <a:pPr algn="ctr">
                        <a:defRPr sz="1800"/>
                      </a:pPr>
                      <a:r>
                        <a:rPr>
                          <a:latin typeface="Times New Roman"/>
                          <a:ea typeface="Times New Roman"/>
                          <a:cs typeface="Times New Roman"/>
                          <a:sym typeface="Times New Roman"/>
                        </a:rPr>
                        <a:t>20211CSE0818</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c>
                  <a:txBody>
                    <a:bodyPr/>
                    <a:lstStyle/>
                    <a:p>
                      <a:pPr algn="just">
                        <a:defRPr sz="1800"/>
                      </a:pPr>
                      <a:r>
                        <a:rPr>
                          <a:latin typeface="Times New Roman"/>
                          <a:ea typeface="Times New Roman"/>
                          <a:cs typeface="Times New Roman"/>
                          <a:sym typeface="Times New Roman"/>
                        </a:rPr>
                        <a:t>Abhinav CS</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r>
              <a:tr h="385444">
                <a:tc>
                  <a:txBody>
                    <a:bodyPr/>
                    <a:lstStyle/>
                    <a:p>
                      <a:pPr algn="ctr">
                        <a:defRPr sz="1800"/>
                      </a:pPr>
                      <a:r>
                        <a:rPr>
                          <a:latin typeface="Times New Roman"/>
                          <a:ea typeface="Times New Roman"/>
                          <a:cs typeface="Times New Roman"/>
                          <a:sym typeface="Times New Roman"/>
                        </a:rPr>
                        <a:t>20211CSE0818</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c>
                  <a:txBody>
                    <a:bodyPr/>
                    <a:lstStyle/>
                    <a:p>
                      <a:pPr algn="l">
                        <a:defRPr sz="1800"/>
                      </a:pPr>
                      <a:r>
                        <a:rPr>
                          <a:sym typeface="Bookman Old Style"/>
                        </a:rPr>
                        <a:t>Mohammed Farris</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noFill/>
                  </a:tcPr>
                </a:tc>
              </a:tr>
            </a:tbl>
          </a:graphicData>
        </a:graphic>
      </p:graphicFrame>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Hardware/software components</a:t>
            </a:r>
          </a:p>
        </p:txBody>
      </p:sp>
      <p:sp>
        <p:nvSpPr>
          <p:cNvPr id="145" name="Content Placeholder 2"/>
          <p:cNvSpPr txBox="1"/>
          <p:nvPr>
            <p:ph type="body" idx="1"/>
          </p:nvPr>
        </p:nvSpPr>
        <p:spPr>
          <a:xfrm>
            <a:off x="812800" y="1143001"/>
            <a:ext cx="10668000" cy="4952997"/>
          </a:xfrm>
          <a:prstGeom prst="rect">
            <a:avLst/>
          </a:prstGeom>
        </p:spPr>
        <p:txBody>
          <a:bodyPr/>
          <a:lstStyle/>
          <a:p>
            <a:pPr marL="0" indent="76200">
              <a:spcBef>
                <a:spcPts val="400"/>
              </a:spcBef>
              <a:buSzTx/>
              <a:buNone/>
              <a:defRPr b="1" sz="2000">
                <a:latin typeface="Times New Roman"/>
                <a:ea typeface="Times New Roman"/>
                <a:cs typeface="Times New Roman"/>
                <a:sym typeface="Times New Roman"/>
              </a:defRPr>
            </a:pPr>
            <a:r>
              <a:t>3. Machine Learning (Model Training &amp; Prediction)</a:t>
            </a:r>
          </a:p>
          <a:p>
            <a:pPr>
              <a:spcBef>
                <a:spcPts val="400"/>
              </a:spcBef>
              <a:defRPr b="1" sz="2000">
                <a:latin typeface="Times New Roman"/>
                <a:ea typeface="Times New Roman"/>
                <a:cs typeface="Times New Roman"/>
                <a:sym typeface="Times New Roman"/>
              </a:defRPr>
            </a:pPr>
            <a:r>
              <a:t>Python</a:t>
            </a:r>
            <a:r>
              <a:rPr b="0"/>
              <a:t> → Core language for model development</a:t>
            </a:r>
            <a:endParaRPr b="0"/>
          </a:p>
          <a:p>
            <a:pPr>
              <a:spcBef>
                <a:spcPts val="400"/>
              </a:spcBef>
              <a:defRPr b="1" sz="2000">
                <a:latin typeface="Times New Roman"/>
                <a:ea typeface="Times New Roman"/>
                <a:cs typeface="Times New Roman"/>
                <a:sym typeface="Times New Roman"/>
              </a:defRPr>
            </a:pPr>
            <a:r>
              <a:t>Libraries:</a:t>
            </a:r>
          </a:p>
          <a:p>
            <a:pPr lvl="1" marL="742950" indent="-285750">
              <a:spcBef>
                <a:spcPts val="400"/>
              </a:spcBef>
              <a:buChar char="•"/>
              <a:defRPr b="1" sz="2000">
                <a:latin typeface="Times New Roman"/>
                <a:ea typeface="Times New Roman"/>
                <a:cs typeface="Times New Roman"/>
                <a:sym typeface="Times New Roman"/>
              </a:defRPr>
            </a:pPr>
            <a:r>
              <a:t>Pandas, NumPy</a:t>
            </a:r>
            <a:r>
              <a:rPr b="0"/>
              <a:t> → Data processing</a:t>
            </a:r>
          </a:p>
          <a:p>
            <a:pPr lvl="1" marL="742950" indent="-285750">
              <a:spcBef>
                <a:spcPts val="400"/>
              </a:spcBef>
              <a:buChar char="•"/>
              <a:defRPr b="1" sz="2000">
                <a:latin typeface="Times New Roman"/>
                <a:ea typeface="Times New Roman"/>
                <a:cs typeface="Times New Roman"/>
                <a:sym typeface="Times New Roman"/>
              </a:defRPr>
            </a:pPr>
            <a:r>
              <a:t>Scikit-learn</a:t>
            </a:r>
            <a:r>
              <a:rPr b="0"/>
              <a:t> → ML algorithms</a:t>
            </a:r>
          </a:p>
          <a:p>
            <a:pPr lvl="1" marL="742950" indent="-285750">
              <a:spcBef>
                <a:spcPts val="400"/>
              </a:spcBef>
              <a:buChar char="•"/>
              <a:defRPr b="1" sz="2000">
                <a:latin typeface="Times New Roman"/>
                <a:ea typeface="Times New Roman"/>
                <a:cs typeface="Times New Roman"/>
                <a:sym typeface="Times New Roman"/>
              </a:defRPr>
            </a:pPr>
            <a:r>
              <a:t>Matplotlib, Seaborn</a:t>
            </a:r>
            <a:r>
              <a:rPr b="0"/>
              <a:t> → Data visualization</a:t>
            </a:r>
          </a:p>
          <a:p>
            <a:pPr lvl="1" marL="0" indent="457200">
              <a:spcBef>
                <a:spcPts val="400"/>
              </a:spcBef>
              <a:buSzTx/>
              <a:buNone/>
              <a:defRPr sz="2000">
                <a:latin typeface="Times New Roman"/>
                <a:ea typeface="Times New Roman"/>
                <a:cs typeface="Times New Roman"/>
                <a:sym typeface="Times New Roman"/>
              </a:defRPr>
            </a:pPr>
          </a:p>
          <a:p>
            <a:pPr marL="0" indent="76200">
              <a:spcBef>
                <a:spcPts val="400"/>
              </a:spcBef>
              <a:buSzTx/>
              <a:buNone/>
              <a:defRPr b="1" sz="2000">
                <a:latin typeface="Times New Roman"/>
                <a:ea typeface="Times New Roman"/>
                <a:cs typeface="Times New Roman"/>
                <a:sym typeface="Times New Roman"/>
              </a:defRPr>
            </a:pPr>
            <a:r>
              <a:t>4. Software &amp; Tools</a:t>
            </a:r>
          </a:p>
          <a:p>
            <a:pPr>
              <a:spcBef>
                <a:spcPts val="400"/>
              </a:spcBef>
              <a:defRPr sz="2000">
                <a:latin typeface="Times New Roman"/>
                <a:ea typeface="Times New Roman"/>
                <a:cs typeface="Times New Roman"/>
                <a:sym typeface="Times New Roman"/>
              </a:defRPr>
            </a:pPr>
            <a:r>
              <a:t>OS → Windows</a:t>
            </a:r>
          </a:p>
          <a:p>
            <a:pPr>
              <a:spcBef>
                <a:spcPts val="400"/>
              </a:spcBef>
              <a:defRPr sz="2000">
                <a:latin typeface="Times New Roman"/>
                <a:ea typeface="Times New Roman"/>
                <a:cs typeface="Times New Roman"/>
                <a:sym typeface="Times New Roman"/>
              </a:defRPr>
            </a:pPr>
            <a:r>
              <a:t>VS Code / Jupyter Notebook → For development</a:t>
            </a:r>
          </a:p>
          <a:p>
            <a:pPr>
              <a:spcBef>
                <a:spcPts val="400"/>
              </a:spcBef>
              <a:defRPr sz="2000">
                <a:latin typeface="Times New Roman"/>
                <a:ea typeface="Times New Roman"/>
                <a:cs typeface="Times New Roman"/>
                <a:sym typeface="Times New Roman"/>
              </a:defRPr>
            </a:pPr>
            <a:r>
              <a:t>Postman → For testing </a:t>
            </a:r>
          </a:p>
          <a:p>
            <a:pPr>
              <a:spcBef>
                <a:spcPts val="400"/>
              </a:spcBef>
              <a:defRPr sz="2000">
                <a:latin typeface="Times New Roman"/>
                <a:ea typeface="Times New Roman"/>
                <a:cs typeface="Times New Roman"/>
                <a:sym typeface="Times New Roman"/>
              </a:defRPr>
            </a:pPr>
            <a:r>
              <a:t>Git &amp; GitHub → Version control</a:t>
            </a:r>
          </a:p>
          <a:p>
            <a:pPr>
              <a:spcBef>
                <a:spcPts val="400"/>
              </a:spcBef>
              <a:defRPr sz="2000">
                <a:latin typeface="Times New Roman"/>
                <a:ea typeface="Times New Roman"/>
                <a:cs typeface="Times New Roman"/>
                <a:sym typeface="Times New Roman"/>
              </a:defRPr>
            </a:pPr>
            <a:r>
              <a:t>Kaggle → For the dataset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Timeline of Project</a:t>
            </a:r>
          </a:p>
        </p:txBody>
      </p:sp>
      <p:pic>
        <p:nvPicPr>
          <p:cNvPr id="148" name="Content Placeholder 5" descr="Content Placeholder 5"/>
          <p:cNvPicPr>
            <a:picLocks noChangeAspect="1"/>
          </p:cNvPicPr>
          <p:nvPr/>
        </p:nvPicPr>
        <p:blipFill>
          <a:blip r:embed="rId2">
            <a:extLst/>
          </a:blip>
          <a:stretch>
            <a:fillRect/>
          </a:stretch>
        </p:blipFill>
        <p:spPr>
          <a:xfrm>
            <a:off x="2844800" y="1143000"/>
            <a:ext cx="6604000" cy="4953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itle 1"/>
          <p:cNvSpPr txBox="1"/>
          <p:nvPr>
            <p:ph type="title"/>
          </p:nvPr>
        </p:nvSpPr>
        <p:spPr>
          <a:prstGeom prst="rect">
            <a:avLst/>
          </a:prstGeom>
        </p:spPr>
        <p:txBody>
          <a:bodyPr/>
          <a:lstStyle/>
          <a:p>
            <a:pPr defTabSz="850391">
              <a:defRPr sz="2604">
                <a:latin typeface="Times New Roman"/>
                <a:ea typeface="Times New Roman"/>
                <a:cs typeface="Times New Roman"/>
                <a:sym typeface="Times New Roman"/>
              </a:defRPr>
            </a:pPr>
            <a:r>
              <a:t>Expected</a:t>
            </a:r>
            <a:r>
              <a:rPr>
                <a:latin typeface="Verdana"/>
                <a:ea typeface="Verdana"/>
                <a:cs typeface="Verdana"/>
                <a:sym typeface="Verdana"/>
              </a:rPr>
              <a:t> </a:t>
            </a:r>
            <a:r>
              <a:t>Outcomes</a:t>
            </a:r>
          </a:p>
        </p:txBody>
      </p:sp>
      <p:sp>
        <p:nvSpPr>
          <p:cNvPr id="151" name="Rectangle 1"/>
          <p:cNvSpPr txBox="1"/>
          <p:nvPr>
            <p:ph type="body" idx="1"/>
          </p:nvPr>
        </p:nvSpPr>
        <p:spPr>
          <a:xfrm>
            <a:off x="812800" y="1031850"/>
            <a:ext cx="10668000" cy="4838314"/>
          </a:xfrm>
          <a:prstGeom prst="rect">
            <a:avLst/>
          </a:prstGeom>
        </p:spPr>
        <p:txBody>
          <a:bodyPr anchor="ctr"/>
          <a:lstStyle/>
          <a:p>
            <a:pPr algn="just">
              <a:lnSpc>
                <a:spcPct val="150000"/>
              </a:lnSpc>
              <a:spcBef>
                <a:spcPts val="400"/>
              </a:spcBef>
              <a:defRPr b="1" sz="2000">
                <a:latin typeface="Times New Roman"/>
                <a:ea typeface="Times New Roman"/>
                <a:cs typeface="Times New Roman"/>
                <a:sym typeface="Times New Roman"/>
              </a:defRPr>
            </a:pPr>
            <a:r>
              <a:t>Enhanced Accessibility:</a:t>
            </a:r>
            <a:r>
              <a:rPr b="0"/>
              <a:t> </a:t>
            </a:r>
            <a:r>
              <a:rPr b="0"/>
              <a:t>Provides broader access to videos by translating them into multiple languages.</a:t>
            </a:r>
            <a:endParaRPr b="0"/>
          </a:p>
          <a:p>
            <a:pPr algn="just">
              <a:lnSpc>
                <a:spcPct val="150000"/>
              </a:lnSpc>
              <a:spcBef>
                <a:spcPts val="400"/>
              </a:spcBef>
              <a:defRPr sz="2000">
                <a:latin typeface="Times New Roman"/>
                <a:ea typeface="Times New Roman"/>
                <a:cs typeface="Times New Roman"/>
                <a:sym typeface="Times New Roman"/>
              </a:defRPr>
            </a:pPr>
            <a:r>
              <a:rPr b="1"/>
              <a:t>Improved Cross-Cultural Understanding:</a:t>
            </a:r>
            <a:r>
              <a:t> Promotes better communication and understanding between different religious communities.</a:t>
            </a:r>
          </a:p>
          <a:p>
            <a:pPr algn="just">
              <a:lnSpc>
                <a:spcPct val="150000"/>
              </a:lnSpc>
              <a:spcBef>
                <a:spcPts val="400"/>
              </a:spcBef>
              <a:defRPr b="1" sz="2000">
                <a:latin typeface="Times New Roman"/>
                <a:ea typeface="Times New Roman"/>
                <a:cs typeface="Times New Roman"/>
                <a:sym typeface="Times New Roman"/>
              </a:defRPr>
            </a:pPr>
            <a:r>
              <a:t>Support for Diverse Content:</a:t>
            </a:r>
            <a:r>
              <a:rPr b="0"/>
              <a:t> </a:t>
            </a:r>
            <a:r>
              <a:rPr b="0"/>
              <a:t>Enables translation of a variety of video formats, accommodating different user needs</a:t>
            </a:r>
            <a:endParaRPr b="0"/>
          </a:p>
          <a:p>
            <a:pPr algn="just">
              <a:lnSpc>
                <a:spcPct val="150000"/>
              </a:lnSpc>
              <a:spcBef>
                <a:spcPts val="400"/>
              </a:spcBef>
              <a:defRPr b="1" sz="2000">
                <a:latin typeface="Times New Roman"/>
                <a:ea typeface="Times New Roman"/>
                <a:cs typeface="Times New Roman"/>
                <a:sym typeface="Times New Roman"/>
              </a:defRPr>
            </a:pPr>
            <a:r>
              <a:t>Increased Reach: </a:t>
            </a:r>
            <a:r>
              <a:rPr b="0"/>
              <a:t>Expands the audience for videos across linguistic barriers, making content accessible to a wider demographic.</a:t>
            </a:r>
            <a:endParaRPr b="0"/>
          </a:p>
          <a:p>
            <a:pPr algn="just">
              <a:lnSpc>
                <a:spcPct val="150000"/>
              </a:lnSpc>
              <a:spcBef>
                <a:spcPts val="400"/>
              </a:spcBef>
              <a:defRPr b="1" sz="2000">
                <a:latin typeface="Times New Roman"/>
                <a:ea typeface="Times New Roman"/>
                <a:cs typeface="Times New Roman"/>
                <a:sym typeface="Times New Roman"/>
              </a:defRPr>
            </a:pPr>
            <a:r>
              <a:t>Cultural Preservation:</a:t>
            </a:r>
            <a:r>
              <a:rPr b="0"/>
              <a:t> Helps preserve and promote linguistic and cultural diversity by supporting a wide range of languages.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Conclusion</a:t>
            </a:r>
          </a:p>
        </p:txBody>
      </p:sp>
      <p:sp>
        <p:nvSpPr>
          <p:cNvPr id="154" name="Rectangle 1"/>
          <p:cNvSpPr txBox="1"/>
          <p:nvPr>
            <p:ph type="body" idx="1"/>
          </p:nvPr>
        </p:nvSpPr>
        <p:spPr>
          <a:xfrm>
            <a:off x="812800" y="374890"/>
            <a:ext cx="10668000" cy="6304319"/>
          </a:xfrm>
          <a:prstGeom prst="rect">
            <a:avLst/>
          </a:prstGeom>
        </p:spPr>
        <p:txBody>
          <a:bodyPr anchor="ctr"/>
          <a:lstStyle/>
          <a:p>
            <a:pPr marL="0" indent="0" algn="just">
              <a:lnSpc>
                <a:spcPct val="150000"/>
              </a:lnSpc>
              <a:spcBef>
                <a:spcPts val="800"/>
              </a:spcBef>
              <a:buSzTx/>
              <a:buFontTx/>
              <a:buNone/>
              <a:defRPr sz="1800">
                <a:latin typeface="Times New Roman"/>
                <a:ea typeface="Times New Roman"/>
                <a:cs typeface="Times New Roman"/>
                <a:sym typeface="Times New Roman"/>
              </a:defRPr>
            </a:pPr>
            <a:r>
              <a:t>In conclusion, the development of the video translation software marked a significant stride towards bridging linguistic gaps and fostering cultural inclusivity. The project successfully showcased the feasibility of translating videos from English to various Indian religious languages, contributing to enhanced accessibility and understanding across diverse communities. The incorporation of advanced language processing techniques, such as audio transcription, language detection, and translation, underscored the project's commitment to delivering accurate and culturally sensitive results.</a:t>
            </a:r>
          </a:p>
          <a:p>
            <a:pPr marL="0" indent="0" algn="just">
              <a:lnSpc>
                <a:spcPct val="150000"/>
              </a:lnSpc>
              <a:spcBef>
                <a:spcPts val="800"/>
              </a:spcBef>
              <a:buSzTx/>
              <a:buFontTx/>
              <a:buNone/>
              <a:defRPr sz="1800">
                <a:latin typeface="Times New Roman"/>
                <a:ea typeface="Times New Roman"/>
                <a:cs typeface="Times New Roman"/>
                <a:sym typeface="Times New Roman"/>
              </a:defRPr>
            </a:pPr>
            <a:r>
              <a:t>While the software demonstrated notable achievements, there is always room for improvement. Future iterations could focus on refining translation algorithms, expanding language support, and addressing occasional discrepancies to ensure a more seamless user experience. The positive user feedback and increased engagement with translated content emphasize the software's potential impact in promoting global communication and mutual understanding. As technology continues to evolve, this project lays a foundation for future innovations in the realm of multilingual video translation.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7"/>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Results:</a:t>
            </a:r>
          </a:p>
        </p:txBody>
      </p:sp>
      <p:sp>
        <p:nvSpPr>
          <p:cNvPr id="157" name="TextBox 18"/>
          <p:cNvSpPr txBox="1"/>
          <p:nvPr/>
        </p:nvSpPr>
        <p:spPr>
          <a:xfrm>
            <a:off x="2632165" y="4114801"/>
            <a:ext cx="1528355" cy="421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Times New Roman"/>
                <a:ea typeface="Times New Roman"/>
                <a:cs typeface="Times New Roman"/>
                <a:sym typeface="Times New Roman"/>
              </a:defRPr>
            </a:lvl1pPr>
          </a:lstStyle>
          <a:p>
            <a:pPr/>
            <a:r>
              <a:t>Home Page</a:t>
            </a:r>
          </a:p>
        </p:txBody>
      </p:sp>
      <p:sp>
        <p:nvSpPr>
          <p:cNvPr id="158" name="TextBox 19"/>
          <p:cNvSpPr txBox="1"/>
          <p:nvPr/>
        </p:nvSpPr>
        <p:spPr>
          <a:xfrm>
            <a:off x="8310154" y="4114801"/>
            <a:ext cx="1833155" cy="421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Times New Roman"/>
                <a:ea typeface="Times New Roman"/>
                <a:cs typeface="Times New Roman"/>
                <a:sym typeface="Times New Roman"/>
              </a:defRPr>
            </a:lvl1pPr>
          </a:lstStyle>
          <a:p>
            <a:pPr/>
            <a:r>
              <a:t>Result Page</a:t>
            </a:r>
          </a:p>
        </p:txBody>
      </p:sp>
      <p:pic>
        <p:nvPicPr>
          <p:cNvPr id="159" name="Picture 3" descr="Picture 3"/>
          <p:cNvPicPr>
            <a:picLocks noChangeAspect="1"/>
          </p:cNvPicPr>
          <p:nvPr/>
        </p:nvPicPr>
        <p:blipFill>
          <a:blip r:embed="rId2">
            <a:extLst/>
          </a:blip>
          <a:stretch>
            <a:fillRect/>
          </a:stretch>
        </p:blipFill>
        <p:spPr>
          <a:xfrm>
            <a:off x="760428" y="1103974"/>
            <a:ext cx="5271830" cy="2775480"/>
          </a:xfrm>
          <a:prstGeom prst="rect">
            <a:avLst/>
          </a:prstGeom>
          <a:ln w="12700">
            <a:miter lim="400000"/>
          </a:ln>
        </p:spPr>
      </p:pic>
      <p:pic>
        <p:nvPicPr>
          <p:cNvPr id="160" name="Picture 5" descr="Picture 5"/>
          <p:cNvPicPr>
            <a:picLocks noChangeAspect="1"/>
          </p:cNvPicPr>
          <p:nvPr/>
        </p:nvPicPr>
        <p:blipFill>
          <a:blip r:embed="rId3">
            <a:extLst/>
          </a:blip>
          <a:stretch>
            <a:fillRect/>
          </a:stretch>
        </p:blipFill>
        <p:spPr>
          <a:xfrm>
            <a:off x="6697707" y="1105026"/>
            <a:ext cx="4808159" cy="284772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7"/>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Results:</a:t>
            </a:r>
          </a:p>
        </p:txBody>
      </p:sp>
      <p:sp>
        <p:nvSpPr>
          <p:cNvPr id="163" name="TextBox 10"/>
          <p:cNvSpPr txBox="1"/>
          <p:nvPr/>
        </p:nvSpPr>
        <p:spPr>
          <a:xfrm>
            <a:off x="2321321" y="4093934"/>
            <a:ext cx="2297811" cy="421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Times New Roman"/>
                <a:ea typeface="Times New Roman"/>
                <a:cs typeface="Times New Roman"/>
                <a:sym typeface="Times New Roman"/>
              </a:defRPr>
            </a:lvl1pPr>
          </a:lstStyle>
          <a:p>
            <a:pPr/>
            <a:r>
              <a:t>Languges  Page</a:t>
            </a:r>
          </a:p>
        </p:txBody>
      </p:sp>
      <p:sp>
        <p:nvSpPr>
          <p:cNvPr id="164" name="TextBox 11"/>
          <p:cNvSpPr txBox="1"/>
          <p:nvPr/>
        </p:nvSpPr>
        <p:spPr>
          <a:xfrm>
            <a:off x="8170817" y="4114801"/>
            <a:ext cx="1528355" cy="421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Times New Roman"/>
                <a:ea typeface="Times New Roman"/>
                <a:cs typeface="Times New Roman"/>
                <a:sym typeface="Times New Roman"/>
              </a:defRPr>
            </a:lvl1pPr>
          </a:lstStyle>
          <a:p>
            <a:pPr/>
            <a:r>
              <a:t>About Page</a:t>
            </a:r>
          </a:p>
        </p:txBody>
      </p:sp>
      <p:pic>
        <p:nvPicPr>
          <p:cNvPr id="165" name="Picture 1" descr="Picture 1"/>
          <p:cNvPicPr>
            <a:picLocks noChangeAspect="1"/>
          </p:cNvPicPr>
          <p:nvPr/>
        </p:nvPicPr>
        <p:blipFill>
          <a:blip r:embed="rId2">
            <a:extLst/>
          </a:blip>
          <a:stretch>
            <a:fillRect/>
          </a:stretch>
        </p:blipFill>
        <p:spPr>
          <a:xfrm>
            <a:off x="814443" y="1138595"/>
            <a:ext cx="5311567" cy="2844804"/>
          </a:xfrm>
          <a:prstGeom prst="rect">
            <a:avLst/>
          </a:prstGeom>
          <a:ln w="12700">
            <a:miter lim="400000"/>
          </a:ln>
        </p:spPr>
      </p:pic>
      <p:pic>
        <p:nvPicPr>
          <p:cNvPr id="166" name="Picture 1" descr="Picture 1"/>
          <p:cNvPicPr>
            <a:picLocks noChangeAspect="1"/>
          </p:cNvPicPr>
          <p:nvPr/>
        </p:nvPicPr>
        <p:blipFill>
          <a:blip r:embed="rId3">
            <a:extLst/>
          </a:blip>
          <a:stretch>
            <a:fillRect/>
          </a:stretch>
        </p:blipFill>
        <p:spPr>
          <a:xfrm>
            <a:off x="6270684" y="1138595"/>
            <a:ext cx="5328622" cy="284480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7"/>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Results:</a:t>
            </a:r>
          </a:p>
        </p:txBody>
      </p:sp>
      <p:pic>
        <p:nvPicPr>
          <p:cNvPr id="169" name="Picture 2" descr="Picture 2"/>
          <p:cNvPicPr>
            <a:picLocks noChangeAspect="1"/>
          </p:cNvPicPr>
          <p:nvPr/>
        </p:nvPicPr>
        <p:blipFill>
          <a:blip r:embed="rId2">
            <a:extLst/>
          </a:blip>
          <a:stretch>
            <a:fillRect/>
          </a:stretch>
        </p:blipFill>
        <p:spPr>
          <a:xfrm>
            <a:off x="3175121" y="1112183"/>
            <a:ext cx="5841758" cy="3446393"/>
          </a:xfrm>
          <a:prstGeom prst="rect">
            <a:avLst/>
          </a:prstGeom>
          <a:ln w="12700">
            <a:miter lim="400000"/>
          </a:ln>
        </p:spPr>
      </p:pic>
      <p:sp>
        <p:nvSpPr>
          <p:cNvPr id="170" name="Contact Page"/>
          <p:cNvSpPr txBox="1"/>
          <p:nvPr/>
        </p:nvSpPr>
        <p:spPr>
          <a:xfrm>
            <a:off x="5235569" y="4727784"/>
            <a:ext cx="1720861" cy="4213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atin typeface="Times New Roman"/>
                <a:ea typeface="Times New Roman"/>
                <a:cs typeface="Times New Roman"/>
                <a:sym typeface="Times New Roman"/>
              </a:defRPr>
            </a:lvl1pPr>
          </a:lstStyle>
          <a:p>
            <a:pPr/>
            <a:r>
              <a:t>Contact Page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14;p17"/>
          <p:cNvSpPr txBox="1"/>
          <p:nvPr>
            <p:ph type="title"/>
          </p:nvPr>
        </p:nvSpPr>
        <p:spPr>
          <a:xfrm>
            <a:off x="812800" y="274638"/>
            <a:ext cx="10668000" cy="487501"/>
          </a:xfrm>
          <a:prstGeom prst="rect">
            <a:avLst/>
          </a:prstGeom>
        </p:spPr>
        <p:txBody>
          <a:bodyPr lIns="45699" tIns="45699" rIns="45699" bIns="45699"/>
          <a:lstStyle>
            <a:lvl1pPr indent="144779" defTabSz="868680">
              <a:lnSpc>
                <a:spcPct val="200000"/>
              </a:lnSpc>
              <a:defRPr b="0" sz="2660">
                <a:latin typeface="Cambria"/>
                <a:ea typeface="Cambria"/>
                <a:cs typeface="Cambria"/>
                <a:sym typeface="Cambria"/>
              </a:defRPr>
            </a:lvl1pPr>
          </a:lstStyle>
          <a:p>
            <a:pPr/>
            <a:r>
              <a:t>Github Link</a:t>
            </a:r>
          </a:p>
        </p:txBody>
      </p:sp>
      <p:sp>
        <p:nvSpPr>
          <p:cNvPr id="173" name="Google Shape;115;p17"/>
          <p:cNvSpPr txBox="1"/>
          <p:nvPr>
            <p:ph type="body" idx="1"/>
          </p:nvPr>
        </p:nvSpPr>
        <p:spPr>
          <a:xfrm>
            <a:off x="812800" y="990670"/>
            <a:ext cx="10668000" cy="4953001"/>
          </a:xfrm>
          <a:prstGeom prst="rect">
            <a:avLst/>
          </a:prstGeom>
        </p:spPr>
        <p:txBody>
          <a:bodyPr lIns="45699" tIns="45699" rIns="45699" bIns="45699"/>
          <a:lstStyle/>
          <a:p>
            <a:pPr/>
          </a:p>
        </p:txBody>
      </p:sp>
      <p:sp>
        <p:nvSpPr>
          <p:cNvPr id="174" name="Google Shape;115;p17"/>
          <p:cNvSpPr txBox="1"/>
          <p:nvPr/>
        </p:nvSpPr>
        <p:spPr>
          <a:xfrm>
            <a:off x="807725" y="1530350"/>
            <a:ext cx="10576550" cy="41783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marL="190500" indent="-38100" algn="just">
              <a:lnSpc>
                <a:spcPct val="200000"/>
              </a:lnSpc>
              <a:defRPr sz="2000">
                <a:solidFill>
                  <a:schemeClr val="accent1"/>
                </a:solidFill>
                <a:latin typeface="Cambria"/>
                <a:ea typeface="Cambria"/>
                <a:cs typeface="Cambria"/>
                <a:sym typeface="Cambria"/>
              </a:defRPr>
            </a:lvl1pPr>
          </a:lstStyle>
          <a:p>
            <a:pPr/>
            <a:r>
              <a:t>https://github.com/srujanbisneer/video-translation.git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References</a:t>
            </a:r>
          </a:p>
        </p:txBody>
      </p:sp>
      <p:sp>
        <p:nvSpPr>
          <p:cNvPr id="177" name="Content Placeholder 2"/>
          <p:cNvSpPr txBox="1"/>
          <p:nvPr>
            <p:ph type="body" idx="1"/>
          </p:nvPr>
        </p:nvSpPr>
        <p:spPr>
          <a:xfrm>
            <a:off x="812800" y="954860"/>
            <a:ext cx="10668000" cy="5141140"/>
          </a:xfrm>
          <a:prstGeom prst="rect">
            <a:avLst/>
          </a:prstGeom>
        </p:spPr>
        <p:txBody>
          <a:bodyPr/>
          <a:lstStyle/>
          <a:p>
            <a:pPr marL="0" indent="0" algn="just">
              <a:spcBef>
                <a:spcPts val="400"/>
              </a:spcBef>
              <a:buSzTx/>
              <a:buNone/>
              <a:defRPr sz="2000">
                <a:latin typeface="Times New Roman"/>
                <a:ea typeface="Times New Roman"/>
                <a:cs typeface="Times New Roman"/>
                <a:sym typeface="Times New Roman"/>
              </a:defRPr>
            </a:pPr>
            <a:r>
              <a:t>[1] Ren, Y., Liu, J., Tan, X., Zhang, C., Qin, T., Zhao, Z., &amp; Liu, T. (2020). SimulSpeech: End-to-End Simultaneous Speech to Text Translation. </a:t>
            </a:r>
            <a:r>
              <a:rPr i="1"/>
              <a:t>Proceedings of the 58th Annual Meeting of the Association for Computational Linguistics</a:t>
            </a:r>
            <a:r>
              <a:t>, 3770–3780. </a:t>
            </a:r>
            <a:r>
              <a:rPr u="sng">
                <a:solidFill>
                  <a:srgbClr val="0000EE"/>
                </a:solidFill>
                <a:hlinkClick r:id="rId2" invalidUrl="" action="" tgtFrame="" tooltip="" history="1" highlightClick="0" endSnd="0"/>
              </a:rPr>
              <a:t>https://aclanthology.org/2020.acl-main.350/</a:t>
            </a:r>
            <a:r>
              <a:rPr u="sng">
                <a:solidFill>
                  <a:srgbClr val="0000EE"/>
                </a:solidFill>
                <a:hlinkClick r:id="rId3" invalidUrl="" action="" tgtFrame="" tooltip="" history="1" highlightClick="0" endSnd="0"/>
              </a:rPr>
              <a:t>ACL Anthology</a:t>
            </a:r>
          </a:p>
          <a:p>
            <a:pPr marL="0" indent="0" algn="just">
              <a:spcBef>
                <a:spcPts val="400"/>
              </a:spcBef>
              <a:buSzTx/>
              <a:buNone/>
              <a:defRPr sz="2000">
                <a:latin typeface="Times New Roman"/>
                <a:ea typeface="Times New Roman"/>
                <a:cs typeface="Times New Roman"/>
                <a:sym typeface="Times New Roman"/>
              </a:defRPr>
            </a:pPr>
            <a:r>
              <a:t>[2] Kumar, R., &amp; Sharma, P. (2023). Applying Automated Machine Translation to Educational Video Courses. </a:t>
            </a:r>
            <a:r>
              <a:rPr i="1"/>
              <a:t>Education and Information Technologies</a:t>
            </a:r>
            <a:r>
              <a:t>, 28, 12345–12360. </a:t>
            </a:r>
            <a:r>
              <a:rPr u="sng">
                <a:solidFill>
                  <a:srgbClr val="0000EE"/>
                </a:solidFill>
                <a:hlinkClick r:id="rId4" invalidUrl="" action="" tgtFrame="" tooltip="" history="1" highlightClick="0" endSnd="0"/>
              </a:rPr>
              <a:t>https://link.springer.com/article/10.1007/s10639-023-12219-0</a:t>
            </a:r>
            <a:r>
              <a:rPr u="sng">
                <a:solidFill>
                  <a:srgbClr val="0000EE"/>
                </a:solidFill>
                <a:hlinkClick r:id="rId5" invalidUrl="" action="" tgtFrame="" tooltip="" history="1" highlightClick="0" endSnd="0"/>
              </a:rPr>
              <a:t>SpringerLink</a:t>
            </a:r>
          </a:p>
          <a:p>
            <a:pPr marL="0" indent="0" algn="just">
              <a:spcBef>
                <a:spcPts val="400"/>
              </a:spcBef>
              <a:buSzTx/>
              <a:buNone/>
              <a:defRPr sz="2000">
                <a:latin typeface="Times New Roman"/>
                <a:ea typeface="Times New Roman"/>
                <a:cs typeface="Times New Roman"/>
                <a:sym typeface="Times New Roman"/>
              </a:defRPr>
            </a:pPr>
            <a:r>
              <a:t>[3] Patel, A., &amp; Shah, M. (2024). Speech-to-Text Translation Enhancement Using Large Language Models. </a:t>
            </a:r>
            <a:r>
              <a:rPr i="1"/>
              <a:t>International Journal of Research Publication and Reviews</a:t>
            </a:r>
            <a:r>
              <a:t>, 5(6), 190–200. </a:t>
            </a:r>
            <a:r>
              <a:rPr u="sng">
                <a:solidFill>
                  <a:srgbClr val="0000EE"/>
                </a:solidFill>
                <a:hlinkClick r:id="rId6" invalidUrl="" action="" tgtFrame="" tooltip="" history="1" highlightClick="0" endSnd="0"/>
              </a:rPr>
              <a:t>https://ijrpr.com/uploads/V5ISSUE6/IJRPR30190.pdf</a:t>
            </a:r>
            <a:r>
              <a:rPr u="sng">
                <a:solidFill>
                  <a:srgbClr val="0000EE"/>
                </a:solidFill>
                <a:hlinkClick r:id="rId7" invalidUrl="" action="" tgtFrame="" tooltip="" history="1" highlightClick="0" endSnd="0"/>
              </a:rPr>
              <a:t>IJRPR</a:t>
            </a:r>
            <a:r>
              <a:t>.</a:t>
            </a:r>
          </a:p>
          <a:p>
            <a:pPr marL="0" indent="0" algn="just">
              <a:spcBef>
                <a:spcPts val="400"/>
              </a:spcBef>
              <a:buSzTx/>
              <a:buNone/>
              <a:defRPr sz="2000">
                <a:latin typeface="Times New Roman"/>
                <a:ea typeface="Times New Roman"/>
                <a:cs typeface="Times New Roman"/>
                <a:sym typeface="Times New Roman"/>
              </a:defRPr>
            </a:pPr>
            <a:r>
              <a:t>[4] Zhang, L., &amp; Zhao, W. (2023). A Cloud-Based System for Tracking Nutritional Data Using Mobile Applications. Journal of Cloud Health Informatics, 13(2), 51-67. </a:t>
            </a:r>
            <a:r>
              <a:rPr u="sng">
                <a:solidFill>
                  <a:srgbClr val="0000EE"/>
                </a:solidFill>
                <a:hlinkClick r:id="rId8" invalidUrl="" action="" tgtFrame="" tooltip="" history="1" highlightClick="0" endSnd="0"/>
              </a:rPr>
              <a:t>https://doi.org/10.1016/j.jchi.2023.01.002</a:t>
            </a:r>
          </a:p>
          <a:p>
            <a:pPr marL="0" indent="0" algn="just">
              <a:spcBef>
                <a:spcPts val="400"/>
              </a:spcBef>
              <a:buSzTx/>
              <a:buNone/>
              <a:defRPr sz="2000">
                <a:latin typeface="Times New Roman"/>
                <a:ea typeface="Times New Roman"/>
                <a:cs typeface="Times New Roman"/>
                <a:sym typeface="Times New Roman"/>
              </a:defRPr>
            </a:pPr>
            <a:r>
              <a:t>[5] Liu, F., &amp; Wang, R. (2022). Machine Learning Techniques for Real-Time Nutritional Analysis on Mobile Devices. Journal of Artificial Intelligence in Health, 15(4), 78-89. </a:t>
            </a:r>
            <a:r>
              <a:rPr u="sng">
                <a:solidFill>
                  <a:srgbClr val="0000EE"/>
                </a:solidFill>
                <a:hlinkClick r:id="rId9" invalidUrl="" action="" tgtFrame="" tooltip="" history="1" highlightClick="0" endSnd="0"/>
              </a:rPr>
              <a:t>https://doi.org/10.1016/j.jaih.2022.04.003</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References</a:t>
            </a:r>
          </a:p>
        </p:txBody>
      </p:sp>
      <p:sp>
        <p:nvSpPr>
          <p:cNvPr id="180" name="Content Placeholder 2"/>
          <p:cNvSpPr txBox="1"/>
          <p:nvPr>
            <p:ph type="body" idx="1"/>
          </p:nvPr>
        </p:nvSpPr>
        <p:spPr>
          <a:xfrm>
            <a:off x="812800" y="954860"/>
            <a:ext cx="10668000" cy="5141140"/>
          </a:xfrm>
          <a:prstGeom prst="rect">
            <a:avLst/>
          </a:prstGeom>
        </p:spPr>
        <p:txBody>
          <a:bodyPr/>
          <a:lstStyle/>
          <a:p>
            <a:pPr marL="0" indent="0" algn="just">
              <a:spcBef>
                <a:spcPts val="400"/>
              </a:spcBef>
              <a:buSzTx/>
              <a:buNone/>
              <a:defRPr sz="2000">
                <a:latin typeface="Times New Roman"/>
                <a:ea typeface="Times New Roman"/>
                <a:cs typeface="Times New Roman"/>
                <a:sym typeface="Times New Roman"/>
              </a:defRPr>
            </a:pPr>
            <a:r>
              <a:t>[6] A. Tiwari and S. K. Verma, “Cloudburst Predetermination System,” </a:t>
            </a:r>
            <a:r>
              <a:rPr i="1"/>
              <a:t>Department of CSE, GBPEC</a:t>
            </a:r>
            <a:r>
              <a:t>, Pauri, India, 2022.</a:t>
            </a:r>
          </a:p>
          <a:p>
            <a:pPr marL="0" indent="0" algn="just">
              <a:spcBef>
                <a:spcPts val="400"/>
              </a:spcBef>
              <a:buSzTx/>
              <a:buNone/>
              <a:defRPr sz="2000">
                <a:latin typeface="Times New Roman"/>
                <a:ea typeface="Times New Roman"/>
                <a:cs typeface="Times New Roman"/>
                <a:sym typeface="Times New Roman"/>
              </a:defRPr>
            </a:pPr>
            <a:r>
              <a:t>[7] G. G. A., A. Anjum, G. N. Hegde, G. S. V., and G. N. Hegde, “The Cloudburst Prediction System,” </a:t>
            </a:r>
            <a:r>
              <a:rPr i="1"/>
              <a:t>City Engineering College</a:t>
            </a:r>
            <a:r>
              <a:t>, Bangalore, India, 2022.</a:t>
            </a:r>
          </a:p>
          <a:p>
            <a:pPr marL="0" indent="0" algn="just">
              <a:spcBef>
                <a:spcPts val="400"/>
              </a:spcBef>
              <a:buSzTx/>
              <a:buNone/>
              <a:defRPr sz="2000">
                <a:latin typeface="Times New Roman"/>
                <a:ea typeface="Times New Roman"/>
                <a:cs typeface="Times New Roman"/>
                <a:sym typeface="Times New Roman"/>
              </a:defRPr>
            </a:pPr>
            <a:r>
              <a:t>[8] S. M., R. P., and B. A., “Sequence Model based Cloudburst Prediction for the Indian State of Uttarakhand,” </a:t>
            </a:r>
            <a:r>
              <a:rPr i="1"/>
              <a:t>VIT Chennai</a:t>
            </a:r>
            <a:r>
              <a:t>, India, 2023.</a:t>
            </a:r>
          </a:p>
          <a:p>
            <a:pPr marL="0" indent="0" algn="just">
              <a:spcBef>
                <a:spcPts val="400"/>
              </a:spcBef>
              <a:buSzTx/>
              <a:buNone/>
              <a:defRPr sz="2000">
                <a:latin typeface="Times New Roman"/>
                <a:ea typeface="Times New Roman"/>
                <a:cs typeface="Times New Roman"/>
                <a:sym typeface="Times New Roman"/>
              </a:defRPr>
            </a:pPr>
            <a:r>
              <a:t>[9] S. Das, R. Ashrit, and M. W. Moncrieff, “Simulation of a Himalayan cloudburst event,” </a:t>
            </a:r>
            <a:r>
              <a:rPr i="1"/>
              <a:t>National Center for Medium Range Weather Forecasting</a:t>
            </a:r>
            <a:r>
              <a:t> and </a:t>
            </a:r>
            <a:r>
              <a:rPr i="1"/>
              <a:t>National Center for Atmospheric Research</a:t>
            </a:r>
            <a:r>
              <a:t>, India and USA, 2021.</a:t>
            </a:r>
          </a:p>
          <a:p>
            <a:pPr marL="0" indent="0" algn="just">
              <a:spcBef>
                <a:spcPts val="400"/>
              </a:spcBef>
              <a:buSzTx/>
              <a:buNone/>
              <a:defRPr sz="2000">
                <a:latin typeface="Times New Roman"/>
                <a:ea typeface="Times New Roman"/>
                <a:cs typeface="Times New Roman"/>
                <a:sym typeface="Times New Roman"/>
              </a:defRPr>
            </a:pPr>
            <a:r>
              <a:t>[10] B. R. Reddy, S. Anchuri, K. Santhi, P. Perugu, S. Depuru, and M. S. Kumar, “Enhancing Cloudburst Prediction System Using Bi-LSTM in Realtime: Machine Learning,” </a:t>
            </a:r>
            <a:r>
              <a:rPr i="1"/>
              <a:t>Canadian Journal of Advanced Networking and Applications (CANA)</a:t>
            </a:r>
            <a:r>
              <a:t>, vol. 32, 2023.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Introduction</a:t>
            </a:r>
          </a:p>
        </p:txBody>
      </p:sp>
      <p:sp>
        <p:nvSpPr>
          <p:cNvPr id="121" name="Rectangle 1"/>
          <p:cNvSpPr txBox="1"/>
          <p:nvPr>
            <p:ph type="body" idx="1"/>
          </p:nvPr>
        </p:nvSpPr>
        <p:spPr>
          <a:xfrm>
            <a:off x="812800" y="913894"/>
            <a:ext cx="10668000" cy="4613382"/>
          </a:xfrm>
          <a:prstGeom prst="rect">
            <a:avLst/>
          </a:prstGeom>
        </p:spPr>
        <p:txBody>
          <a:bodyPr anchor="ctr"/>
          <a:lstStyle/>
          <a:p>
            <a:pPr marL="0" indent="0" defTabSz="786384">
              <a:spcBef>
                <a:spcPts val="400"/>
              </a:spcBef>
              <a:buFontTx/>
              <a:defRPr sz="2064">
                <a:latin typeface="Times New Roman"/>
                <a:ea typeface="Times New Roman"/>
                <a:cs typeface="Times New Roman"/>
                <a:sym typeface="Times New Roman"/>
              </a:defRPr>
            </a:pPr>
            <a:r>
              <a:t> ✅ </a:t>
            </a:r>
            <a:r>
              <a:rPr b="1"/>
              <a:t>Language Barriers in Digital Media</a:t>
            </a:r>
            <a:r>
              <a:t>: Many videos online are primarily in English, creating accessibility challenges for non-English speakers, particularly in linguistically diverse countries like India.</a:t>
            </a:r>
          </a:p>
          <a:p>
            <a:pPr marL="0" indent="0" defTabSz="786384">
              <a:spcBef>
                <a:spcPts val="400"/>
              </a:spcBef>
              <a:buSzTx/>
              <a:buFontTx/>
              <a:buNone/>
              <a:defRPr sz="2064">
                <a:latin typeface="Times New Roman"/>
                <a:ea typeface="Times New Roman"/>
                <a:cs typeface="Times New Roman"/>
                <a:sym typeface="Times New Roman"/>
              </a:defRPr>
            </a:pPr>
            <a:r>
              <a:t>• 🎯 </a:t>
            </a:r>
            <a:r>
              <a:rPr b="1"/>
              <a:t>Project Objective</a:t>
            </a:r>
            <a:r>
              <a:t>: To develop a user-friendly software application that translates videos from English into multiple Indian languages, including religious and regional dialects.</a:t>
            </a:r>
          </a:p>
          <a:p>
            <a:pPr marL="0" indent="0" defTabSz="786384">
              <a:spcBef>
                <a:spcPts val="400"/>
              </a:spcBef>
              <a:buSzTx/>
              <a:buFontTx/>
              <a:buNone/>
              <a:defRPr sz="2064">
                <a:latin typeface="Times New Roman"/>
                <a:ea typeface="Times New Roman"/>
                <a:cs typeface="Times New Roman"/>
                <a:sym typeface="Times New Roman"/>
              </a:defRPr>
            </a:pPr>
            <a:r>
              <a:t>• 🔧 </a:t>
            </a:r>
            <a:r>
              <a:rPr b="1"/>
              <a:t>Technological Foundation</a:t>
            </a:r>
            <a:r>
              <a:t>: The app integrates advanced technologies such as </a:t>
            </a:r>
            <a:r>
              <a:rPr b="1"/>
              <a:t>Automatic Speech Recognition (ASR)</a:t>
            </a:r>
            <a:r>
              <a:t>, </a:t>
            </a:r>
            <a:r>
              <a:rPr b="1"/>
              <a:t>Neural Machine Translation (NMT)</a:t>
            </a:r>
            <a:r>
              <a:t>, and </a:t>
            </a:r>
            <a:r>
              <a:rPr b="1"/>
              <a:t>Text-to-Speech (TTS)</a:t>
            </a:r>
            <a:r>
              <a:t> for accurate and real-time video translation.</a:t>
            </a:r>
          </a:p>
          <a:p>
            <a:pPr marL="0" indent="0" defTabSz="786384">
              <a:spcBef>
                <a:spcPts val="400"/>
              </a:spcBef>
              <a:buSzTx/>
              <a:buFontTx/>
              <a:buNone/>
              <a:defRPr sz="2064">
                <a:latin typeface="Times New Roman"/>
                <a:ea typeface="Times New Roman"/>
                <a:cs typeface="Times New Roman"/>
                <a:sym typeface="Times New Roman"/>
              </a:defRPr>
            </a:pPr>
            <a:r>
              <a:t>• 🌐 </a:t>
            </a:r>
            <a:r>
              <a:rPr b="1"/>
              <a:t>Cross-Cultural Communication</a:t>
            </a:r>
            <a:r>
              <a:t>: The tool promotes better understanding among various communities by making content accessible in native languages, fostering inclusivity and mutual respect.</a:t>
            </a:r>
          </a:p>
          <a:p>
            <a:pPr marL="0" indent="0" defTabSz="786384">
              <a:spcBef>
                <a:spcPts val="400"/>
              </a:spcBef>
              <a:buSzTx/>
              <a:buFontTx/>
              <a:buNone/>
              <a:defRPr sz="2064">
                <a:latin typeface="Times New Roman"/>
                <a:ea typeface="Times New Roman"/>
                <a:cs typeface="Times New Roman"/>
                <a:sym typeface="Times New Roman"/>
              </a:defRPr>
            </a:pPr>
            <a:r>
              <a:t>• 📱 </a:t>
            </a:r>
            <a:r>
              <a:rPr b="1"/>
              <a:t>Ease of Use</a:t>
            </a:r>
            <a:r>
              <a:t>: Designed with a simple, intuitive interface so users with varying technical expertise can navigate and use the software effectively.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Project work mapping with SDG</a:t>
            </a:r>
          </a:p>
        </p:txBody>
      </p:sp>
      <p:pic>
        <p:nvPicPr>
          <p:cNvPr id="183" name="Picture 2" descr="Picture 2"/>
          <p:cNvPicPr>
            <a:picLocks noChangeAspect="1"/>
          </p:cNvPicPr>
          <p:nvPr/>
        </p:nvPicPr>
        <p:blipFill>
          <a:blip r:embed="rId2">
            <a:extLst/>
          </a:blip>
          <a:stretch>
            <a:fillRect/>
          </a:stretch>
        </p:blipFill>
        <p:spPr>
          <a:xfrm>
            <a:off x="2044539" y="1233409"/>
            <a:ext cx="8204522" cy="49227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Project work mapping with SDG</a:t>
            </a:r>
          </a:p>
        </p:txBody>
      </p:sp>
      <p:sp>
        <p:nvSpPr>
          <p:cNvPr id="186" name="AutoShape 6"/>
          <p:cNvSpPr txBox="1"/>
          <p:nvPr>
            <p:ph type="body" idx="1"/>
          </p:nvPr>
        </p:nvSpPr>
        <p:spPr>
          <a:xfrm>
            <a:off x="812800" y="1143000"/>
            <a:ext cx="10566401" cy="5103532"/>
          </a:xfrm>
          <a:prstGeom prst="rect">
            <a:avLst/>
          </a:prstGeom>
        </p:spPr>
        <p:txBody>
          <a:bodyPr/>
          <a:lstStyle/>
          <a:p>
            <a:pPr>
              <a:spcBef>
                <a:spcPts val="400"/>
              </a:spcBef>
              <a:defRPr b="1" sz="2000">
                <a:latin typeface="Times New Roman"/>
                <a:ea typeface="Times New Roman"/>
                <a:cs typeface="Times New Roman"/>
                <a:sym typeface="Times New Roman"/>
              </a:defRPr>
            </a:pPr>
            <a:r>
              <a:t>SDG 4 – Quality Education</a:t>
            </a:r>
            <a:r>
              <a:rPr b="0"/>
              <a:t>: Video translation unlocks this knowledge, democratizing access to quality education.It ensures that learning materials are culturally relevant and understandable, fostering deeper engagement and better comprehension across diverse learners</a:t>
            </a:r>
            <a:endParaRPr b="0"/>
          </a:p>
          <a:p>
            <a:pPr>
              <a:spcBef>
                <a:spcPts val="400"/>
              </a:spcBef>
              <a:defRPr b="1" sz="2000">
                <a:latin typeface="Times New Roman"/>
                <a:ea typeface="Times New Roman"/>
                <a:cs typeface="Times New Roman"/>
                <a:sym typeface="Times New Roman"/>
              </a:defRPr>
            </a:pPr>
            <a:r>
              <a:t>SDG 10 – Reduced Inequalities</a:t>
            </a:r>
            <a:r>
              <a:rPr b="0"/>
              <a:t>: I Video translation acts as a powerful tool for inclusivity, ensuring that vital information reaches marginalized communities, refugees, and individuals with different linguistic backgrounds.</a:t>
            </a:r>
            <a:r>
              <a:rPr b="0"/>
              <a:t>If these are only available in a few languages, </a:t>
            </a:r>
            <a:r>
              <a:rPr b="0"/>
              <a:t>significant portions of the population are left behind</a:t>
            </a:r>
          </a:p>
          <a:p>
            <a:pPr>
              <a:spcBef>
                <a:spcPts val="400"/>
              </a:spcBef>
              <a:defRPr b="1" sz="2000">
                <a:latin typeface="Times New Roman"/>
                <a:ea typeface="Times New Roman"/>
                <a:cs typeface="Times New Roman"/>
                <a:sym typeface="Times New Roman"/>
              </a:defRPr>
            </a:pPr>
            <a:r>
              <a:t>SDG 17 – Partnerships for the Goals</a:t>
            </a:r>
            <a:r>
              <a:rPr b="0"/>
              <a:t>: Effective video translation is rarely a solitary endeavor. It typically involves translators, cultural consultants, voice-over artists, and technical experts, often spanning different countries and organizations. This inherently fosters collaboration and partnership, aligning directly with SDG 17.</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ontent Placeholder 2"/>
          <p:cNvSpPr txBox="1"/>
          <p:nvPr>
            <p:ph type="body" idx="1"/>
          </p:nvPr>
        </p:nvSpPr>
        <p:spPr>
          <a:xfrm>
            <a:off x="812800" y="1143001"/>
            <a:ext cx="10668000" cy="4952997"/>
          </a:xfrm>
          <a:prstGeom prst="rect">
            <a:avLst/>
          </a:prstGeom>
        </p:spPr>
        <p:txBody>
          <a:bodyPr/>
          <a:lstStyle/>
          <a:p>
            <a:pPr marL="0" indent="0" algn="ctr">
              <a:buSzTx/>
              <a:buNone/>
              <a:defRPr sz="4400">
                <a:latin typeface="Times New Roman"/>
                <a:ea typeface="Times New Roman"/>
                <a:cs typeface="Times New Roman"/>
                <a:sym typeface="Times New Roman"/>
              </a:defRPr>
            </a:pPr>
          </a:p>
          <a:p>
            <a:pPr marL="0" indent="0" algn="ctr">
              <a:buSzTx/>
              <a:buNone/>
              <a:defRPr sz="4400">
                <a:latin typeface="Times New Roman"/>
                <a:ea typeface="Times New Roman"/>
                <a:cs typeface="Times New Roman"/>
                <a:sym typeface="Times New Roman"/>
              </a:defRPr>
            </a:pPr>
          </a:p>
          <a:p>
            <a:pPr marL="0" indent="0" algn="ctr">
              <a:spcBef>
                <a:spcPts val="1400"/>
              </a:spcBef>
              <a:buSzTx/>
              <a:buNone/>
              <a:defRPr sz="6000">
                <a:latin typeface="Times New Roman"/>
                <a:ea typeface="Times New Roman"/>
                <a:cs typeface="Times New Roman"/>
                <a:sym typeface="Times New Roman"/>
              </a:defRPr>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xfrm>
            <a:off x="811761" y="164178"/>
            <a:ext cx="10669039" cy="797966"/>
          </a:xfrm>
          <a:prstGeom prst="rect">
            <a:avLst/>
          </a:prstGeom>
        </p:spPr>
        <p:txBody>
          <a:bodyPr/>
          <a:lstStyle>
            <a:lvl1pPr>
              <a:defRPr>
                <a:latin typeface="Times New Roman"/>
                <a:ea typeface="Times New Roman"/>
                <a:cs typeface="Times New Roman"/>
                <a:sym typeface="Times New Roman"/>
              </a:defRPr>
            </a:lvl1pPr>
          </a:lstStyle>
          <a:p>
            <a:pPr/>
            <a:r>
              <a:t>Literature Review</a:t>
            </a:r>
          </a:p>
        </p:txBody>
      </p:sp>
      <p:sp>
        <p:nvSpPr>
          <p:cNvPr id="124" name="Content Placeholder 2"/>
          <p:cNvSpPr txBox="1"/>
          <p:nvPr>
            <p:ph type="body" idx="1"/>
          </p:nvPr>
        </p:nvSpPr>
        <p:spPr>
          <a:xfrm>
            <a:off x="812800" y="1143001"/>
            <a:ext cx="10668000" cy="4952997"/>
          </a:xfrm>
          <a:prstGeom prst="rect">
            <a:avLst/>
          </a:prstGeom>
        </p:spPr>
        <p:txBody>
          <a:bodyPr/>
          <a:lstStyle/>
          <a:p>
            <a:pPr algn="just">
              <a:lnSpc>
                <a:spcPct val="150000"/>
              </a:lnSpc>
              <a:spcBef>
                <a:spcPts val="400"/>
              </a:spcBef>
              <a:defRPr sz="2000">
                <a:latin typeface="Times New Roman"/>
                <a:ea typeface="Times New Roman"/>
                <a:cs typeface="Times New Roman"/>
                <a:sym typeface="Times New Roman"/>
              </a:defRPr>
            </a:pPr>
            <a:r>
              <a:t>Various models have been explored for rainfall and extreme weather prediction:</a:t>
            </a:r>
          </a:p>
          <a:p>
            <a:pPr algn="just">
              <a:lnSpc>
                <a:spcPct val="150000"/>
              </a:lnSpc>
              <a:spcBef>
                <a:spcPts val="400"/>
              </a:spcBef>
              <a:buFontTx/>
              <a:buChar char="▪"/>
              <a:defRPr b="1" sz="2000">
                <a:latin typeface="Times New Roman"/>
                <a:ea typeface="Times New Roman"/>
                <a:cs typeface="Times New Roman"/>
                <a:sym typeface="Times New Roman"/>
              </a:defRPr>
            </a:pPr>
            <a:r>
              <a:t>LSTM (Long Short-Term Memory):</a:t>
            </a:r>
            <a:r>
              <a:rPr b="0"/>
              <a:t> Efficient in learning time-series dependencies but may suffer from overfitting and high training time.</a:t>
            </a:r>
            <a:endParaRPr b="0"/>
          </a:p>
          <a:p>
            <a:pPr algn="just">
              <a:lnSpc>
                <a:spcPct val="150000"/>
              </a:lnSpc>
              <a:spcBef>
                <a:spcPts val="400"/>
              </a:spcBef>
              <a:buFontTx/>
              <a:buChar char="▪"/>
              <a:defRPr b="1" sz="2000">
                <a:latin typeface="Times New Roman"/>
                <a:ea typeface="Times New Roman"/>
                <a:cs typeface="Times New Roman"/>
                <a:sym typeface="Times New Roman"/>
              </a:defRPr>
            </a:pPr>
            <a:r>
              <a:t>XGBoost:</a:t>
            </a:r>
            <a:r>
              <a:rPr b="0"/>
              <a:t> A gradient boosting algorithm with high predictive performance but less efficient with sequential data.</a:t>
            </a:r>
            <a:endParaRPr b="0"/>
          </a:p>
          <a:p>
            <a:pPr algn="just">
              <a:lnSpc>
                <a:spcPct val="150000"/>
              </a:lnSpc>
              <a:spcBef>
                <a:spcPts val="400"/>
              </a:spcBef>
              <a:buFontTx/>
              <a:buChar char="▪"/>
              <a:defRPr b="1" sz="2000">
                <a:latin typeface="Times New Roman"/>
                <a:ea typeface="Times New Roman"/>
                <a:cs typeface="Times New Roman"/>
                <a:sym typeface="Times New Roman"/>
              </a:defRPr>
            </a:pPr>
            <a:r>
              <a:t>Hybrid Models:</a:t>
            </a:r>
            <a:r>
              <a:rPr b="0"/>
              <a:t> Some studies combined LSTM with other models like SVM, GRU, or Random Forest for improved accuracy.</a:t>
            </a:r>
            <a:endParaRPr b="0"/>
          </a:p>
          <a:p>
            <a:pPr algn="just">
              <a:lnSpc>
                <a:spcPct val="150000"/>
              </a:lnSpc>
              <a:spcBef>
                <a:spcPts val="400"/>
              </a:spcBef>
              <a:buFontTx/>
              <a:buChar char="▪"/>
              <a:defRPr b="1" sz="2000">
                <a:latin typeface="Times New Roman"/>
                <a:ea typeface="Times New Roman"/>
                <a:cs typeface="Times New Roman"/>
                <a:sym typeface="Times New Roman"/>
              </a:defRPr>
            </a:pPr>
            <a:r>
              <a:t>Data Challenges:</a:t>
            </a:r>
            <a:r>
              <a:rPr b="0"/>
              <a:t> Many papers highlight limitations such as imbalanced datasets and lack of localized weather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Existing method Drawback</a:t>
            </a:r>
          </a:p>
        </p:txBody>
      </p:sp>
      <p:sp>
        <p:nvSpPr>
          <p:cNvPr id="127" name="Rectangle 6"/>
          <p:cNvSpPr txBox="1"/>
          <p:nvPr>
            <p:ph type="body" idx="1"/>
          </p:nvPr>
        </p:nvSpPr>
        <p:spPr>
          <a:xfrm>
            <a:off x="812799" y="847119"/>
            <a:ext cx="10648578" cy="4876238"/>
          </a:xfrm>
          <a:prstGeom prst="rect">
            <a:avLst/>
          </a:prstGeom>
        </p:spPr>
        <p:txBody>
          <a:bodyPr anchor="ctr"/>
          <a:lstStyle/>
          <a:p>
            <a:pPr marL="0" indent="0" algn="just" defTabSz="886968">
              <a:lnSpc>
                <a:spcPct val="150000"/>
              </a:lnSpc>
              <a:spcBef>
                <a:spcPts val="700"/>
              </a:spcBef>
              <a:buSzTx/>
              <a:buFontTx/>
              <a:buNone/>
              <a:defRPr sz="1746">
                <a:solidFill>
                  <a:srgbClr val="0F0F0F"/>
                </a:solidFill>
                <a:latin typeface="Times New Roman"/>
                <a:ea typeface="Times New Roman"/>
                <a:cs typeface="Times New Roman"/>
                <a:sym typeface="Times New Roman"/>
              </a:defRPr>
            </a:pPr>
            <a:r>
              <a:t>The conventional approach to video translation involved manual processes, including hiring translators, synchronizing translations with video content, and addressing cultural nuances. This method faced challenges such as high costs, time consumption, and scalability issues, hindering timely and efficient translation.</a:t>
            </a:r>
          </a:p>
          <a:p>
            <a:pPr marL="0" indent="0" algn="just" defTabSz="886968">
              <a:lnSpc>
                <a:spcPct val="150000"/>
              </a:lnSpc>
              <a:spcBef>
                <a:spcPts val="700"/>
              </a:spcBef>
              <a:buSzTx/>
              <a:buFontTx/>
              <a:buNone/>
              <a:defRPr b="1" sz="1746">
                <a:solidFill>
                  <a:srgbClr val="0F0F0F"/>
                </a:solidFill>
                <a:latin typeface="Times New Roman"/>
                <a:ea typeface="Times New Roman"/>
                <a:cs typeface="Times New Roman"/>
                <a:sym typeface="Times New Roman"/>
              </a:defRPr>
            </a:pPr>
            <a:r>
              <a:t>Limitations:</a:t>
            </a:r>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Manual Translation:</a:t>
            </a:r>
            <a:r>
              <a:rPr b="0"/>
              <a:t> Labor-intensive and time-consuming manual translation processes.</a:t>
            </a:r>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Synchronization Challenges</a:t>
            </a:r>
            <a:r>
              <a:rPr b="0"/>
              <a:t>: Difficulty in achieving perfect synchronization of translated text with video scenes.</a:t>
            </a:r>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Cultural Adaptation:</a:t>
            </a:r>
            <a:r>
              <a:rPr b="0"/>
              <a:t> Requirement for careful consideration of cultural nuances during translation.</a:t>
            </a:r>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Limited Scalability:</a:t>
            </a:r>
            <a:r>
              <a:rPr b="0"/>
              <a:t> Inability to easily scale for multiple languages or a large volume of content.</a:t>
            </a:r>
            <a:endParaRPr b="0"/>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High Costs:</a:t>
            </a:r>
            <a:r>
              <a:rPr b="0"/>
              <a:t> Financial burden associated with human translation services.</a:t>
            </a:r>
          </a:p>
          <a:p>
            <a:pPr marL="332613" indent="-332613" algn="just" defTabSz="886968">
              <a:lnSpc>
                <a:spcPct val="150000"/>
              </a:lnSpc>
              <a:spcBef>
                <a:spcPts val="0"/>
              </a:spcBef>
              <a:buFont typeface="Symbol"/>
              <a:buChar char="·"/>
              <a:defRPr b="1" sz="1746">
                <a:solidFill>
                  <a:srgbClr val="0F0F0F"/>
                </a:solidFill>
                <a:latin typeface="Times New Roman"/>
                <a:ea typeface="Times New Roman"/>
                <a:cs typeface="Times New Roman"/>
                <a:sym typeface="Times New Roman"/>
              </a:defRPr>
            </a:pPr>
            <a:r>
              <a:t>Time-Consuming:</a:t>
            </a:r>
            <a:r>
              <a:rPr b="0"/>
              <a:t> Delays in the delivery of translated content affecting timely releases.</a:t>
            </a:r>
          </a:p>
          <a:p>
            <a:pPr marL="332613" indent="-332613" algn="just" defTabSz="886968">
              <a:lnSpc>
                <a:spcPct val="150000"/>
              </a:lnSpc>
              <a:spcBef>
                <a:spcPts val="700"/>
              </a:spcBef>
              <a:buFont typeface="Symbol"/>
              <a:buChar char="·"/>
              <a:defRPr b="1" sz="1746">
                <a:solidFill>
                  <a:srgbClr val="0F0F0F"/>
                </a:solidFill>
                <a:latin typeface="Times New Roman"/>
                <a:ea typeface="Times New Roman"/>
                <a:cs typeface="Times New Roman"/>
                <a:sym typeface="Times New Roman"/>
              </a:defRPr>
            </a:pPr>
            <a:r>
              <a:t>Quality Control:</a:t>
            </a:r>
            <a:r>
              <a:rPr b="0"/>
              <a:t> Challenges in maintaining consistent translation quality across diverse contexts.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Proposed Method</a:t>
            </a:r>
          </a:p>
        </p:txBody>
      </p:sp>
      <p:sp>
        <p:nvSpPr>
          <p:cNvPr id="130" name="Rectangle 1"/>
          <p:cNvSpPr txBox="1"/>
          <p:nvPr>
            <p:ph type="body" idx="1"/>
          </p:nvPr>
        </p:nvSpPr>
        <p:spPr>
          <a:xfrm>
            <a:off x="812800" y="-1202068"/>
            <a:ext cx="10668000" cy="8427957"/>
          </a:xfrm>
          <a:prstGeom prst="rect">
            <a:avLst/>
          </a:prstGeom>
        </p:spPr>
        <p:txBody>
          <a:bodyPr anchor="ctr"/>
          <a:lstStyle/>
          <a:p>
            <a:pPr marL="0" indent="0" algn="just">
              <a:spcBef>
                <a:spcPts val="400"/>
              </a:spcBef>
              <a:buSzTx/>
              <a:buNone/>
              <a:defRPr sz="2000">
                <a:latin typeface="Times New Roman"/>
                <a:ea typeface="Times New Roman"/>
                <a:cs typeface="Times New Roman"/>
                <a:sym typeface="Times New Roman"/>
              </a:defRPr>
            </a:pPr>
            <a:r>
              <a:t>The proposed system will be a web-based application integrated with a Machine Learning (ML) model to predict cloudbursts based on meteorological data. The system will include the following features:</a:t>
            </a:r>
          </a:p>
          <a:p>
            <a:pPr algn="just">
              <a:spcBef>
                <a:spcPts val="400"/>
              </a:spcBef>
              <a:defRPr b="1" sz="2000">
                <a:latin typeface="Times New Roman"/>
                <a:ea typeface="Times New Roman"/>
                <a:cs typeface="Times New Roman"/>
                <a:sym typeface="Times New Roman"/>
              </a:defRPr>
            </a:pPr>
            <a:r>
              <a:t>User-Friendly Interface and Multilingual Support: </a:t>
            </a:r>
            <a:r>
              <a:rPr b="0"/>
              <a:t>Simple interface with broad Indian language support ensures easy use and accessibility for users of diverse linguistic and technical backgrounds.</a:t>
            </a:r>
            <a:endParaRPr b="0"/>
          </a:p>
          <a:p>
            <a:pPr algn="just">
              <a:spcBef>
                <a:spcPts val="400"/>
              </a:spcBef>
              <a:defRPr b="1" sz="2000">
                <a:latin typeface="Times New Roman"/>
                <a:ea typeface="Times New Roman"/>
                <a:cs typeface="Times New Roman"/>
                <a:sym typeface="Times New Roman"/>
              </a:defRPr>
            </a:pPr>
            <a:r>
              <a:t>Cross-Platform Compatibility and Privacy Assurance: </a:t>
            </a:r>
            <a:r>
              <a:rPr b="0"/>
              <a:t>Works across web, Android, and iOS, with robust data encryption and privacy measures to protect user content.</a:t>
            </a:r>
            <a:endParaRPr b="0"/>
          </a:p>
          <a:p>
            <a:pPr algn="just">
              <a:spcBef>
                <a:spcPts val="400"/>
              </a:spcBef>
              <a:defRPr b="1" sz="2000">
                <a:latin typeface="Times New Roman"/>
                <a:ea typeface="Times New Roman"/>
                <a:cs typeface="Times New Roman"/>
                <a:sym typeface="Times New Roman"/>
              </a:defRPr>
            </a:pPr>
            <a:r>
              <a:t>Agile Development and Continuous Improvement: </a:t>
            </a:r>
            <a:r>
              <a:rPr b="0"/>
              <a:t>Follows agile methods for regular updates, ensuring better features, expanded language support, and improved user satisfaction over time.</a:t>
            </a:r>
            <a:endParaRPr b="0"/>
          </a:p>
          <a:p>
            <a:pPr algn="just">
              <a:spcBef>
                <a:spcPts val="400"/>
              </a:spcBef>
              <a:defRPr b="1" sz="2000">
                <a:latin typeface="Times New Roman"/>
                <a:ea typeface="Times New Roman"/>
                <a:cs typeface="Times New Roman"/>
                <a:sym typeface="Times New Roman"/>
              </a:defRPr>
            </a:pPr>
            <a:r>
              <a:t>Cultural Inclusivity and Educational Impact:</a:t>
            </a:r>
            <a:r>
              <a:rPr b="0"/>
              <a:t> </a:t>
            </a:r>
            <a:r>
              <a:rPr b="0"/>
              <a:t>Promotes cultural inclusivity by enabling access to educational and religious content in native languages, supporting learning and understanding across communities.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Objectives</a:t>
            </a:r>
          </a:p>
        </p:txBody>
      </p:sp>
      <p:sp>
        <p:nvSpPr>
          <p:cNvPr id="133" name="Rectangle 1"/>
          <p:cNvSpPr txBox="1"/>
          <p:nvPr>
            <p:ph type="body" idx="1"/>
          </p:nvPr>
        </p:nvSpPr>
        <p:spPr>
          <a:xfrm>
            <a:off x="789774" y="399378"/>
            <a:ext cx="10714052" cy="5363138"/>
          </a:xfrm>
          <a:prstGeom prst="rect">
            <a:avLst/>
          </a:prstGeom>
        </p:spPr>
        <p:txBody>
          <a:bodyPr anchor="ctr"/>
          <a:lstStyle/>
          <a:p>
            <a:pPr marL="0" indent="0" algn="just">
              <a:spcBef>
                <a:spcPts val="400"/>
              </a:spcBef>
              <a:buSzTx/>
              <a:buNone/>
              <a:defRPr sz="2000">
                <a:latin typeface="Times New Roman"/>
                <a:ea typeface="Times New Roman"/>
                <a:cs typeface="Times New Roman"/>
                <a:sym typeface="Times New Roman"/>
              </a:defRPr>
            </a:pPr>
            <a:r>
              <a:t>The key objectives of this project are:</a:t>
            </a:r>
          </a:p>
          <a:p>
            <a:pPr algn="just">
              <a:spcBef>
                <a:spcPts val="400"/>
              </a:spcBef>
              <a:defRPr sz="2000">
                <a:latin typeface="Times New Roman"/>
                <a:ea typeface="Times New Roman"/>
                <a:cs typeface="Times New Roman"/>
                <a:sym typeface="Times New Roman"/>
              </a:defRPr>
            </a:pPr>
            <a:r>
              <a:t>Implement advanced machine translation techniques: Utilize cutting-edge technology for accurate and efficient translation.</a:t>
            </a:r>
          </a:p>
          <a:p>
            <a:pPr algn="just">
              <a:spcBef>
                <a:spcPts val="400"/>
              </a:spcBef>
              <a:defRPr sz="2000">
                <a:latin typeface="Times New Roman"/>
                <a:ea typeface="Times New Roman"/>
                <a:cs typeface="Times New Roman"/>
                <a:sym typeface="Times New Roman"/>
              </a:defRPr>
            </a:pPr>
            <a:r>
              <a:t>Develop user-friendly software: Focus on creating an intuitive interface for users.</a:t>
            </a:r>
          </a:p>
          <a:p>
            <a:pPr algn="just">
              <a:spcBef>
                <a:spcPts val="400"/>
              </a:spcBef>
              <a:defRPr sz="2000">
                <a:latin typeface="Times New Roman"/>
                <a:ea typeface="Times New Roman"/>
                <a:cs typeface="Times New Roman"/>
                <a:sym typeface="Times New Roman"/>
              </a:defRPr>
            </a:pPr>
            <a:r>
              <a:t>Support multiple video formats: Allow users to upload and translate videos in various formats.</a:t>
            </a:r>
          </a:p>
          <a:p>
            <a:pPr algn="just">
              <a:spcBef>
                <a:spcPts val="400"/>
              </a:spcBef>
              <a:defRPr sz="2000">
                <a:latin typeface="Times New Roman"/>
                <a:ea typeface="Times New Roman"/>
                <a:cs typeface="Times New Roman"/>
                <a:sym typeface="Times New Roman"/>
              </a:defRPr>
            </a:pPr>
            <a:r>
              <a:t>Emphasize linguistic diversity: Celebrate and incorporate the rich diversity of languages in India.</a:t>
            </a:r>
          </a:p>
          <a:p>
            <a:pPr algn="just">
              <a:spcBef>
                <a:spcPts val="400"/>
              </a:spcBef>
              <a:defRPr sz="2000">
                <a:latin typeface="Times New Roman"/>
                <a:ea typeface="Times New Roman"/>
                <a:cs typeface="Times New Roman"/>
                <a:sym typeface="Times New Roman"/>
              </a:defRPr>
            </a:pPr>
            <a:r>
              <a:t>Provide a user-friendly interface: Ensure ease of use, enabling users to interact with the software effortlessly.</a:t>
            </a:r>
          </a:p>
          <a:p>
            <a:pPr algn="just">
              <a:spcBef>
                <a:spcPts val="400"/>
              </a:spcBef>
              <a:defRPr sz="2000">
                <a:latin typeface="Times New Roman"/>
                <a:ea typeface="Times New Roman"/>
                <a:cs typeface="Times New Roman"/>
                <a:sym typeface="Times New Roman"/>
              </a:defRPr>
            </a:pPr>
            <a:r>
              <a:t>Promote the democratization of information: Make information accessible to a wider audience through translations.</a:t>
            </a:r>
          </a:p>
          <a:p>
            <a:pPr marL="0" indent="0" algn="just">
              <a:buSzTx/>
              <a:buNone/>
              <a:defRPr sz="20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Methodology/Modules</a:t>
            </a:r>
          </a:p>
        </p:txBody>
      </p:sp>
      <p:sp>
        <p:nvSpPr>
          <p:cNvPr id="136" name="Content Placeholder 2"/>
          <p:cNvSpPr txBox="1"/>
          <p:nvPr>
            <p:ph type="body" idx="1"/>
          </p:nvPr>
        </p:nvSpPr>
        <p:spPr>
          <a:xfrm>
            <a:off x="812799" y="1143001"/>
            <a:ext cx="11260519" cy="4952997"/>
          </a:xfrm>
          <a:prstGeom prst="rect">
            <a:avLst/>
          </a:prstGeom>
        </p:spPr>
        <p:txBody>
          <a:bodyPr/>
          <a:lstStyle/>
          <a:p>
            <a:pPr marL="0" indent="0" algn="just">
              <a:spcBef>
                <a:spcPts val="400"/>
              </a:spcBef>
              <a:buSzTx/>
              <a:buNone/>
              <a:defRPr b="1" sz="2000">
                <a:latin typeface="Times New Roman"/>
                <a:ea typeface="Times New Roman"/>
                <a:cs typeface="Times New Roman"/>
                <a:sym typeface="Times New Roman"/>
              </a:defRPr>
            </a:pPr>
            <a:r>
              <a:t>Phase 1: Data Collection &amp; Preprocessing</a:t>
            </a:r>
          </a:p>
          <a:p>
            <a:pPr algn="just">
              <a:spcBef>
                <a:spcPts val="400"/>
              </a:spcBef>
              <a:defRPr sz="2000">
                <a:latin typeface="Times New Roman"/>
                <a:ea typeface="Times New Roman"/>
                <a:cs typeface="Times New Roman"/>
                <a:sym typeface="Times New Roman"/>
              </a:defRPr>
            </a:pPr>
            <a:r>
              <a:t>Gather historical meteorological data from reliable sources (e.g., IMD, NOAA, NASA).</a:t>
            </a:r>
          </a:p>
          <a:p>
            <a:pPr algn="just">
              <a:spcBef>
                <a:spcPts val="400"/>
              </a:spcBef>
              <a:defRPr sz="2000">
                <a:latin typeface="Times New Roman"/>
                <a:ea typeface="Times New Roman"/>
                <a:cs typeface="Times New Roman"/>
                <a:sym typeface="Times New Roman"/>
              </a:defRPr>
            </a:pPr>
            <a:r>
              <a:t>Fetch real-time weather data via APIs or manual input.</a:t>
            </a:r>
          </a:p>
          <a:p>
            <a:pPr algn="just">
              <a:spcBef>
                <a:spcPts val="400"/>
              </a:spcBef>
              <a:defRPr sz="2000">
                <a:latin typeface="Times New Roman"/>
                <a:ea typeface="Times New Roman"/>
                <a:cs typeface="Times New Roman"/>
                <a:sym typeface="Times New Roman"/>
              </a:defRPr>
            </a:pPr>
            <a:r>
              <a:t>Clean and preprocess the data (handling missing values, normalization, feature selection).</a:t>
            </a:r>
          </a:p>
          <a:p>
            <a:pPr marL="0" indent="0" algn="just">
              <a:spcBef>
                <a:spcPts val="400"/>
              </a:spcBef>
              <a:buSzTx/>
              <a:buNone/>
              <a:defRPr b="1" sz="2000">
                <a:latin typeface="Times New Roman"/>
                <a:ea typeface="Times New Roman"/>
                <a:cs typeface="Times New Roman"/>
                <a:sym typeface="Times New Roman"/>
              </a:defRPr>
            </a:pPr>
            <a:r>
              <a:t>Phase 2: Machine Learning Model Development</a:t>
            </a:r>
          </a:p>
          <a:p>
            <a:pPr algn="just">
              <a:spcBef>
                <a:spcPts val="400"/>
              </a:spcBef>
              <a:defRPr sz="2000">
                <a:latin typeface="Times New Roman"/>
                <a:ea typeface="Times New Roman"/>
                <a:cs typeface="Times New Roman"/>
                <a:sym typeface="Times New Roman"/>
              </a:defRPr>
            </a:pPr>
            <a:r>
              <a:t>Train different ML models (e.g., Decision Trees, Random Forest, SVM, Neural Networks).</a:t>
            </a:r>
          </a:p>
          <a:p>
            <a:pPr algn="just">
              <a:spcBef>
                <a:spcPts val="400"/>
              </a:spcBef>
              <a:defRPr sz="2000">
                <a:latin typeface="Times New Roman"/>
                <a:ea typeface="Times New Roman"/>
                <a:cs typeface="Times New Roman"/>
                <a:sym typeface="Times New Roman"/>
              </a:defRPr>
            </a:pPr>
            <a:r>
              <a:t>Evaluate models using performance metrics like accuracy, precision, recall, and F1-score.</a:t>
            </a:r>
          </a:p>
          <a:p>
            <a:pPr algn="just">
              <a:spcBef>
                <a:spcPts val="400"/>
              </a:spcBef>
              <a:defRPr sz="2000">
                <a:latin typeface="Times New Roman"/>
                <a:ea typeface="Times New Roman"/>
                <a:cs typeface="Times New Roman"/>
                <a:sym typeface="Times New Roman"/>
              </a:defRPr>
            </a:pPr>
            <a:r>
              <a:t>Optimize and fine-tune the best-performing model for cloudburst prediction.</a:t>
            </a:r>
          </a:p>
          <a:p>
            <a:pPr marL="0" indent="0" algn="just">
              <a:spcBef>
                <a:spcPts val="400"/>
              </a:spcBef>
              <a:buSzTx/>
              <a:buNone/>
              <a:defRPr b="1" sz="2000">
                <a:latin typeface="Times New Roman"/>
                <a:ea typeface="Times New Roman"/>
                <a:cs typeface="Times New Roman"/>
                <a:sym typeface="Times New Roman"/>
              </a:defRPr>
            </a:pPr>
            <a:r>
              <a:t>Phase 3: Web Application &amp; Alert System</a:t>
            </a:r>
          </a:p>
          <a:p>
            <a:pPr algn="just">
              <a:spcBef>
                <a:spcPts val="400"/>
              </a:spcBef>
              <a:defRPr sz="2000">
                <a:latin typeface="Times New Roman"/>
                <a:ea typeface="Times New Roman"/>
                <a:cs typeface="Times New Roman"/>
                <a:sym typeface="Times New Roman"/>
              </a:defRPr>
            </a:pPr>
            <a:r>
              <a:t>Develop a web application for user input and predictions.</a:t>
            </a:r>
          </a:p>
          <a:p>
            <a:pPr algn="just">
              <a:spcBef>
                <a:spcPts val="400"/>
              </a:spcBef>
              <a:defRPr sz="2000">
                <a:latin typeface="Times New Roman"/>
                <a:ea typeface="Times New Roman"/>
                <a:cs typeface="Times New Roman"/>
                <a:sym typeface="Times New Roman"/>
              </a:defRPr>
            </a:pPr>
            <a:r>
              <a:t>Integrate an alert system (via SMS, email, or push notifications) to warn users.</a:t>
            </a:r>
          </a:p>
          <a:p>
            <a:pPr algn="just">
              <a:spcBef>
                <a:spcPts val="400"/>
              </a:spcBef>
              <a:defRPr sz="2000">
                <a:latin typeface="Times New Roman"/>
                <a:ea typeface="Times New Roman"/>
                <a:cs typeface="Times New Roman"/>
                <a:sym typeface="Times New Roman"/>
              </a:defRPr>
            </a:pPr>
            <a:r>
              <a:t>Deploy the system for real-time usage and continuous improvement.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Architecture</a:t>
            </a:r>
          </a:p>
        </p:txBody>
      </p:sp>
      <p:pic>
        <p:nvPicPr>
          <p:cNvPr id="139" name="Picture 4" descr="Picture 4"/>
          <p:cNvPicPr>
            <a:picLocks noChangeAspect="1"/>
          </p:cNvPicPr>
          <p:nvPr/>
        </p:nvPicPr>
        <p:blipFill>
          <a:blip r:embed="rId2">
            <a:extLst/>
          </a:blip>
          <a:stretch>
            <a:fillRect/>
          </a:stretch>
        </p:blipFill>
        <p:spPr>
          <a:xfrm>
            <a:off x="3054668" y="1058089"/>
            <a:ext cx="4796111" cy="528029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itle 1"/>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Hardware/software components</a:t>
            </a:r>
          </a:p>
        </p:txBody>
      </p:sp>
      <p:sp>
        <p:nvSpPr>
          <p:cNvPr id="142" name="Content Placeholder 2"/>
          <p:cNvSpPr txBox="1"/>
          <p:nvPr>
            <p:ph type="body" idx="1"/>
          </p:nvPr>
        </p:nvSpPr>
        <p:spPr>
          <a:xfrm>
            <a:off x="812800" y="1143001"/>
            <a:ext cx="10668000" cy="4952997"/>
          </a:xfrm>
          <a:prstGeom prst="rect">
            <a:avLst/>
          </a:prstGeom>
        </p:spPr>
        <p:txBody>
          <a:bodyPr/>
          <a:lstStyle/>
          <a:p>
            <a:pPr marL="0" indent="76200" algn="just">
              <a:lnSpc>
                <a:spcPct val="150000"/>
              </a:lnSpc>
              <a:spcBef>
                <a:spcPts val="400"/>
              </a:spcBef>
              <a:buSzTx/>
              <a:buNone/>
              <a:defRPr b="1" sz="2000">
                <a:latin typeface="Times New Roman"/>
                <a:ea typeface="Times New Roman"/>
                <a:cs typeface="Times New Roman"/>
                <a:sym typeface="Times New Roman"/>
              </a:defRPr>
            </a:pPr>
            <a:r>
              <a:t>1. Frontend (Web App)</a:t>
            </a:r>
          </a:p>
          <a:p>
            <a:pPr algn="just">
              <a:lnSpc>
                <a:spcPct val="150000"/>
              </a:lnSpc>
              <a:spcBef>
                <a:spcPts val="400"/>
              </a:spcBef>
              <a:defRPr b="1" sz="2000">
                <a:latin typeface="Times New Roman"/>
                <a:ea typeface="Times New Roman"/>
                <a:cs typeface="Times New Roman"/>
                <a:sym typeface="Times New Roman"/>
              </a:defRPr>
            </a:pPr>
            <a:r>
              <a:t>React.js</a:t>
            </a:r>
            <a:r>
              <a:rPr b="0"/>
              <a:t> → For building the UI</a:t>
            </a:r>
            <a:endParaRPr b="0"/>
          </a:p>
          <a:p>
            <a:pPr algn="just">
              <a:lnSpc>
                <a:spcPct val="150000"/>
              </a:lnSpc>
              <a:spcBef>
                <a:spcPts val="400"/>
              </a:spcBef>
              <a:defRPr b="1" sz="2000">
                <a:latin typeface="Times New Roman"/>
                <a:ea typeface="Times New Roman"/>
                <a:cs typeface="Times New Roman"/>
                <a:sym typeface="Times New Roman"/>
              </a:defRPr>
            </a:pPr>
            <a:r>
              <a:t>CSS</a:t>
            </a:r>
            <a:r>
              <a:rPr b="0"/>
              <a:t> → For styling</a:t>
            </a:r>
            <a:endParaRPr b="0"/>
          </a:p>
          <a:p>
            <a:pPr algn="just">
              <a:lnSpc>
                <a:spcPct val="150000"/>
              </a:lnSpc>
              <a:spcBef>
                <a:spcPts val="400"/>
              </a:spcBef>
              <a:defRPr b="1" sz="2000">
                <a:latin typeface="Times New Roman"/>
                <a:ea typeface="Times New Roman"/>
                <a:cs typeface="Times New Roman"/>
                <a:sym typeface="Times New Roman"/>
              </a:defRPr>
            </a:pPr>
            <a:r>
              <a:t>Axios</a:t>
            </a:r>
            <a:r>
              <a:rPr b="0"/>
              <a:t> → To send data to the backend</a:t>
            </a:r>
            <a:endParaRPr b="0"/>
          </a:p>
          <a:p>
            <a:pPr marL="0" indent="76200" algn="just">
              <a:lnSpc>
                <a:spcPct val="150000"/>
              </a:lnSpc>
              <a:buSzTx/>
              <a:buNone/>
              <a:defRPr sz="2000">
                <a:latin typeface="Times New Roman"/>
                <a:ea typeface="Times New Roman"/>
                <a:cs typeface="Times New Roman"/>
                <a:sym typeface="Times New Roman"/>
              </a:defRPr>
            </a:pPr>
          </a:p>
          <a:p>
            <a:pPr marL="0" indent="76200" algn="just">
              <a:lnSpc>
                <a:spcPct val="150000"/>
              </a:lnSpc>
              <a:spcBef>
                <a:spcPts val="400"/>
              </a:spcBef>
              <a:buSzTx/>
              <a:buNone/>
              <a:defRPr b="1" sz="2000">
                <a:latin typeface="Times New Roman"/>
                <a:ea typeface="Times New Roman"/>
                <a:cs typeface="Times New Roman"/>
                <a:sym typeface="Times New Roman"/>
              </a:defRPr>
            </a:pPr>
            <a:r>
              <a:t>2. Backend</a:t>
            </a:r>
          </a:p>
          <a:p>
            <a:pPr algn="just">
              <a:lnSpc>
                <a:spcPct val="150000"/>
              </a:lnSpc>
              <a:spcBef>
                <a:spcPts val="400"/>
              </a:spcBef>
              <a:defRPr b="1" sz="2000">
                <a:latin typeface="Times New Roman"/>
                <a:ea typeface="Times New Roman"/>
                <a:cs typeface="Times New Roman"/>
                <a:sym typeface="Times New Roman"/>
              </a:defRPr>
            </a:pPr>
            <a:r>
              <a:t>Flask (Python)</a:t>
            </a:r>
            <a:r>
              <a:rPr b="0"/>
              <a:t> → To handle requests and run the ML model</a:t>
            </a:r>
            <a:endParaRPr b="0"/>
          </a:p>
          <a:p>
            <a:pPr algn="just">
              <a:lnSpc>
                <a:spcPct val="150000"/>
              </a:lnSpc>
              <a:spcBef>
                <a:spcPts val="400"/>
              </a:spcBef>
              <a:defRPr b="1" sz="2000">
                <a:latin typeface="Times New Roman"/>
                <a:ea typeface="Times New Roman"/>
                <a:cs typeface="Times New Roman"/>
                <a:sym typeface="Times New Roman"/>
              </a:defRPr>
            </a:pPr>
            <a:r>
              <a:t>Node.js + Express (Alternative)</a:t>
            </a:r>
            <a:r>
              <a:rPr b="0"/>
              <a:t> → To handle the JavaScript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ioinformatics">
  <a:themeElements>
    <a:clrScheme name="Bioinformatics">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ioinformatics">
      <a:majorFont>
        <a:latin typeface="Calibri"/>
        <a:ea typeface="Calibri"/>
        <a:cs typeface="Calibri"/>
      </a:majorFont>
      <a:minorFont>
        <a:latin typeface="Helvetica"/>
        <a:ea typeface="Helvetica"/>
        <a:cs typeface="Helvetica"/>
      </a:minorFont>
    </a:fontScheme>
    <a:fmtScheme name="Bioinformatic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ioinformatics">
  <a:themeElements>
    <a:clrScheme name="Bioinformatics">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ioinformatics">
      <a:majorFont>
        <a:latin typeface="Calibri"/>
        <a:ea typeface="Calibri"/>
        <a:cs typeface="Calibri"/>
      </a:majorFont>
      <a:minorFont>
        <a:latin typeface="Helvetica"/>
        <a:ea typeface="Helvetica"/>
        <a:cs typeface="Helvetica"/>
      </a:minorFont>
    </a:fontScheme>
    <a:fmtScheme name="Bioinformatic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Bookman Old Style"/>
            <a:ea typeface="Bookman Old Style"/>
            <a:cs typeface="Bookman Old Style"/>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